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01" r:id="rId2"/>
  </p:sldMasterIdLst>
  <p:notesMasterIdLst>
    <p:notesMasterId r:id="rId45"/>
  </p:notesMasterIdLst>
  <p:handoutMasterIdLst>
    <p:handoutMasterId r:id="rId46"/>
  </p:handoutMasterIdLst>
  <p:sldIdLst>
    <p:sldId id="276" r:id="rId3"/>
    <p:sldId id="277" r:id="rId4"/>
    <p:sldId id="278" r:id="rId5"/>
    <p:sldId id="333" r:id="rId6"/>
    <p:sldId id="334" r:id="rId7"/>
    <p:sldId id="281" r:id="rId8"/>
    <p:sldId id="306" r:id="rId9"/>
    <p:sldId id="307" r:id="rId10"/>
    <p:sldId id="308" r:id="rId11"/>
    <p:sldId id="309" r:id="rId12"/>
    <p:sldId id="311" r:id="rId13"/>
    <p:sldId id="283" r:id="rId14"/>
    <p:sldId id="284" r:id="rId15"/>
    <p:sldId id="285" r:id="rId16"/>
    <p:sldId id="286" r:id="rId17"/>
    <p:sldId id="287" r:id="rId18"/>
    <p:sldId id="305" r:id="rId19"/>
    <p:sldId id="288" r:id="rId20"/>
    <p:sldId id="314" r:id="rId21"/>
    <p:sldId id="290" r:id="rId22"/>
    <p:sldId id="291" r:id="rId23"/>
    <p:sldId id="295" r:id="rId24"/>
    <p:sldId id="312" r:id="rId25"/>
    <p:sldId id="319" r:id="rId26"/>
    <p:sldId id="330" r:id="rId27"/>
    <p:sldId id="298" r:id="rId28"/>
    <p:sldId id="299" r:id="rId29"/>
    <p:sldId id="315" r:id="rId30"/>
    <p:sldId id="336" r:id="rId31"/>
    <p:sldId id="317" r:id="rId32"/>
    <p:sldId id="339" r:id="rId33"/>
    <p:sldId id="318" r:id="rId34"/>
    <p:sldId id="337" r:id="rId35"/>
    <p:sldId id="322" r:id="rId36"/>
    <p:sldId id="323" r:id="rId37"/>
    <p:sldId id="324" r:id="rId38"/>
    <p:sldId id="326" r:id="rId39"/>
    <p:sldId id="329" r:id="rId40"/>
    <p:sldId id="302" r:id="rId41"/>
    <p:sldId id="303" r:id="rId42"/>
    <p:sldId id="301" r:id="rId43"/>
    <p:sldId id="304" r:id="rId44"/>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mstrong,Will S (HHSC/DADS)" initials="AS(" lastIdx="5" clrIdx="0">
    <p:extLst>
      <p:ext uri="{19B8F6BF-5375-455C-9EA6-DF929625EA0E}">
        <p15:presenceInfo xmlns:p15="http://schemas.microsoft.com/office/powerpoint/2012/main" userId="S-1-5-21-934712647-2287095021-79708633-157076" providerId="AD"/>
      </p:ext>
    </p:extLst>
  </p:cmAuthor>
  <p:cmAuthor id="2" name="Riley,Holly (HHSC)" initials="R(" lastIdx="4" clrIdx="1">
    <p:extLst>
      <p:ext uri="{19B8F6BF-5375-455C-9EA6-DF929625EA0E}">
        <p15:presenceInfo xmlns:p15="http://schemas.microsoft.com/office/powerpoint/2012/main" userId="S-1-5-21-934712647-2287095021-79708633-172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7E00"/>
    <a:srgbClr val="182450"/>
    <a:srgbClr val="02215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0000" autoAdjust="0"/>
  </p:normalViewPr>
  <p:slideViewPr>
    <p:cSldViewPr snapToGrid="0">
      <p:cViewPr varScale="1">
        <p:scale>
          <a:sx n="116" d="100"/>
          <a:sy n="116" d="100"/>
        </p:scale>
        <p:origin x="336" y="13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5" d="100"/>
          <a:sy n="105" d="100"/>
        </p:scale>
        <p:origin x="12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5273003" y="2"/>
            <a:ext cx="4033943" cy="352375"/>
          </a:xfrm>
          <a:prstGeom prst="rect">
            <a:avLst/>
          </a:prstGeom>
        </p:spPr>
        <p:txBody>
          <a:bodyPr vert="horz" lIns="93324" tIns="46662" rIns="93324" bIns="46662" rtlCol="0"/>
          <a:lstStyle>
            <a:lvl1pPr algn="r">
              <a:defRPr sz="1200"/>
            </a:lvl1pPr>
          </a:lstStyle>
          <a:p>
            <a:fld id="{6AC479C4-87BA-4A8B-B739-F95EB411011A}" type="datetimeFigureOut">
              <a:rPr lang="en-US" smtClean="0"/>
              <a:t>4/30/2018</a:t>
            </a:fld>
            <a:endParaRPr lang="en-US" dirty="0"/>
          </a:p>
        </p:txBody>
      </p:sp>
      <p:sp>
        <p:nvSpPr>
          <p:cNvPr id="4" name="Footer Placeholder 3"/>
          <p:cNvSpPr>
            <a:spLocks noGrp="1"/>
          </p:cNvSpPr>
          <p:nvPr>
            <p:ph type="ftr" sz="quarter" idx="2"/>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3003" y="6670726"/>
            <a:ext cx="4033943" cy="352374"/>
          </a:xfrm>
          <a:prstGeom prst="rect">
            <a:avLst/>
          </a:prstGeom>
        </p:spPr>
        <p:txBody>
          <a:bodyPr vert="horz" lIns="93324" tIns="46662" rIns="93324" bIns="46662" rtlCol="0" anchor="b"/>
          <a:lstStyle>
            <a:lvl1pPr algn="r">
              <a:defRPr sz="1200"/>
            </a:lvl1pPr>
          </a:lstStyle>
          <a:p>
            <a:fld id="{875F0020-6A7E-48C4-B00C-288290BE0A9E}" type="slidenum">
              <a:rPr lang="en-US" smtClean="0"/>
              <a:t>‹#›</a:t>
            </a:fld>
            <a:endParaRPr lang="en-US" dirty="0"/>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3" y="2"/>
            <a:ext cx="4033943" cy="352375"/>
          </a:xfrm>
          <a:prstGeom prst="rect">
            <a:avLst/>
          </a:prstGeom>
        </p:spPr>
        <p:txBody>
          <a:bodyPr vert="horz" lIns="93324" tIns="46662" rIns="93324" bIns="46662" rtlCol="0"/>
          <a:lstStyle>
            <a:lvl1pPr algn="r">
              <a:defRPr sz="1200"/>
            </a:lvl1pPr>
          </a:lstStyle>
          <a:p>
            <a:fld id="{40FC3508-E8F7-458D-B367-BDAFD52A9C9A}" type="datetimeFigureOut">
              <a:rPr lang="en-US" smtClean="0"/>
              <a:t>4/30/2018</a:t>
            </a:fld>
            <a:endParaRPr lang="en-US" dirty="0"/>
          </a:p>
        </p:txBody>
      </p:sp>
      <p:sp>
        <p:nvSpPr>
          <p:cNvPr id="4" name="Slide Image Placeholder 3"/>
          <p:cNvSpPr>
            <a:spLocks noGrp="1" noRot="1" noChangeAspect="1"/>
          </p:cNvSpPr>
          <p:nvPr>
            <p:ph type="sldImg" idx="2"/>
          </p:nvPr>
        </p:nvSpPr>
        <p:spPr>
          <a:xfrm>
            <a:off x="466725" y="708025"/>
            <a:ext cx="3643313" cy="205105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4648346" y="708212"/>
            <a:ext cx="4217465" cy="5605147"/>
          </a:xfrm>
          <a:prstGeom prst="rect">
            <a:avLst/>
          </a:prstGeom>
        </p:spPr>
        <p:txBody>
          <a:bodyPr vert="horz" lIns="93324" tIns="46662" rIns="93324" bIns="46662" rtlCol="0"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3" y="6670726"/>
            <a:ext cx="4033943" cy="352374"/>
          </a:xfrm>
          <a:prstGeom prst="rect">
            <a:avLst/>
          </a:prstGeom>
        </p:spPr>
        <p:txBody>
          <a:bodyPr vert="horz" lIns="93324" tIns="46662" rIns="93324" bIns="46662" rtlCol="0" anchor="b"/>
          <a:lstStyle>
            <a:lvl1pPr algn="r">
              <a:defRPr sz="1200"/>
            </a:lvl1pPr>
          </a:lstStyle>
          <a:p>
            <a:r>
              <a:rPr lang="en-US" dirty="0" smtClean="0"/>
              <a:t>Slide </a:t>
            </a:r>
            <a:fld id="{29DE756F-184F-4D3A-B7EF-A08AD88F334E}" type="slidenum">
              <a:rPr lang="en-US" smtClean="0"/>
              <a:pPr/>
              <a:t>‹#›</a:t>
            </a:fld>
            <a:endParaRPr lang="en-US" dirty="0"/>
          </a:p>
        </p:txBody>
      </p:sp>
      <p:cxnSp>
        <p:nvCxnSpPr>
          <p:cNvPr id="14" name="Straight Connector 13"/>
          <p:cNvCxnSpPr/>
          <p:nvPr/>
        </p:nvCxnSpPr>
        <p:spPr>
          <a:xfrm>
            <a:off x="543031" y="456553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3031" y="490873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3031" y="526457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3031" y="420642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3031" y="561104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3031" y="385995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3031" y="3161511"/>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3031" y="350411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3031" y="596688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3031" y="631335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r>
              <a:rPr lang="en-US" baseline="0" dirty="0" smtClean="0"/>
              <a:t>. Ice breaker.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BDAAF85-5CE8-F94C-BDC4-D4C18638AA6C}" type="slidenum">
              <a:rPr lang="en-US" smtClean="0"/>
              <a:t>1</a:t>
            </a:fld>
            <a:endParaRPr lang="en-US" dirty="0"/>
          </a:p>
        </p:txBody>
      </p:sp>
    </p:spTree>
    <p:extLst>
      <p:ext uri="{BB962C8B-B14F-4D97-AF65-F5344CB8AC3E}">
        <p14:creationId xmlns:p14="http://schemas.microsoft.com/office/powerpoint/2010/main" val="391727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smtClean="0"/>
              <a:t>Slide </a:t>
            </a:r>
            <a:fld id="{29DE756F-184F-4D3A-B7EF-A08AD88F334E}" type="slidenum">
              <a:rPr lang="en-US" smtClean="0"/>
              <a:pPr/>
              <a:t>11</a:t>
            </a:fld>
            <a:endParaRPr lang="en-US" dirty="0"/>
          </a:p>
        </p:txBody>
      </p:sp>
    </p:spTree>
    <p:extLst>
      <p:ext uri="{BB962C8B-B14F-4D97-AF65-F5344CB8AC3E}">
        <p14:creationId xmlns:p14="http://schemas.microsoft.com/office/powerpoint/2010/main" val="1110002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22167"/>
                </a:solidFill>
              </a:rPr>
              <a:t>Provide a quick overview for Aging Texas Well and how AWLW relates to this…</a:t>
            </a:r>
          </a:p>
          <a:p>
            <a:endParaRPr lang="en-US" sz="1200" dirty="0">
              <a:solidFill>
                <a:srgbClr val="022167"/>
              </a:solidFill>
            </a:endParaRPr>
          </a:p>
          <a:p>
            <a:r>
              <a:rPr lang="en-US" sz="1200" dirty="0">
                <a:solidFill>
                  <a:srgbClr val="022167"/>
                </a:solidFill>
              </a:rPr>
              <a:t>The Aging Texas Well Plan was mandated by an Executive Order (RP 42) back in 2005 and covers 16 life areas critical to aging well. </a:t>
            </a:r>
          </a:p>
          <a:p>
            <a:r>
              <a:rPr lang="en-US" sz="1200" dirty="0">
                <a:solidFill>
                  <a:srgbClr val="022167"/>
                </a:solidFill>
              </a:rPr>
              <a:t>[16 areas are: Caregiving, Community support, Education, Employment, Financial, Health and long-term care, Housing, Legal, Mental health, Physical health, Protections, Recreation, Social engagement, Spirituality, Transportation and Volunteerism]</a:t>
            </a:r>
          </a:p>
          <a:p>
            <a:endParaRPr lang="en-US" sz="1200" dirty="0">
              <a:solidFill>
                <a:srgbClr val="022167"/>
              </a:solidFill>
            </a:endParaRPr>
          </a:p>
          <a:p>
            <a:r>
              <a:rPr lang="en-US" sz="1200" dirty="0">
                <a:solidFill>
                  <a:srgbClr val="022167"/>
                </a:solidFill>
              </a:rPr>
              <a:t>The ATW Plan is a comprehensive and effective strategy to identify and discuss aging policy issues, guide state government readiness and promote increased community preparedness for an aging Texas. With guidance from the Aging Texas Well Advisory Committee, HHSC updates the plan every two years.</a:t>
            </a:r>
          </a:p>
          <a:p>
            <a:endParaRPr lang="en-US" sz="1200" dirty="0">
              <a:solidFill>
                <a:srgbClr val="022167"/>
              </a:solidFill>
            </a:endParaRPr>
          </a:p>
          <a:p>
            <a:r>
              <a:rPr lang="en-US" sz="1200" dirty="0">
                <a:solidFill>
                  <a:srgbClr val="022167"/>
                </a:solidFill>
              </a:rPr>
              <a:t>Age Well Live Well is a campaign that creates an accessible way to engage with healthy behaviors as we all age. </a:t>
            </a:r>
          </a:p>
          <a:p>
            <a:endParaRPr lang="en-US" sz="1200" dirty="0">
              <a:solidFill>
                <a:srgbClr val="022167"/>
              </a:solidFill>
            </a:endParaRPr>
          </a:p>
          <a:p>
            <a:r>
              <a:rPr lang="en-US" sz="1200" dirty="0">
                <a:solidFill>
                  <a:srgbClr val="022167"/>
                </a:solidFill>
              </a:rPr>
              <a:t>Today’s we’ll be highlighting many of the programs and resources that are bundled under this healthy aging initiative.</a:t>
            </a:r>
          </a:p>
          <a:p>
            <a:endParaRPr lang="en-US" sz="1200" dirty="0">
              <a:solidFill>
                <a:srgbClr val="022167"/>
              </a:solidFill>
            </a:endParaRPr>
          </a:p>
        </p:txBody>
      </p:sp>
      <p:sp>
        <p:nvSpPr>
          <p:cNvPr id="4" name="Slide Number Placeholder 3"/>
          <p:cNvSpPr>
            <a:spLocks noGrp="1"/>
          </p:cNvSpPr>
          <p:nvPr>
            <p:ph type="sldNum" sz="quarter" idx="10"/>
          </p:nvPr>
        </p:nvSpPr>
        <p:spPr/>
        <p:txBody>
          <a:bodyPr/>
          <a:lstStyle/>
          <a:p>
            <a:fld id="{CBDAAF85-5CE8-F94C-BDC4-D4C18638AA6C}" type="slidenum">
              <a:rPr lang="en-US" smtClean="0"/>
              <a:t>12</a:t>
            </a:fld>
            <a:endParaRPr lang="en-US" dirty="0"/>
          </a:p>
        </p:txBody>
      </p:sp>
    </p:spTree>
    <p:extLst>
      <p:ext uri="{BB962C8B-B14F-4D97-AF65-F5344CB8AC3E}">
        <p14:creationId xmlns:p14="http://schemas.microsoft.com/office/powerpoint/2010/main" val="3156659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22167"/>
                </a:solidFill>
              </a:rPr>
              <a:t>The three focus areas of the AWLW are: Be healthy, Be connected and Be informed.</a:t>
            </a:r>
          </a:p>
          <a:p>
            <a:endParaRPr lang="en-US" dirty="0">
              <a:solidFill>
                <a:srgbClr val="022167"/>
              </a:solidFill>
            </a:endParaRPr>
          </a:p>
          <a:p>
            <a:pPr marL="174961" indent="-174961">
              <a:buClr>
                <a:srgbClr val="986719"/>
              </a:buClr>
              <a:buFont typeface="Arial" panose="020B0604020202020204" pitchFamily="34" charset="0"/>
              <a:buChar char="•"/>
            </a:pPr>
            <a:r>
              <a:rPr lang="en-US" dirty="0">
                <a:solidFill>
                  <a:srgbClr val="022167"/>
                </a:solidFill>
              </a:rPr>
              <a:t>For be healthy: We offer resources and programs about physical activity and nutrition.</a:t>
            </a:r>
          </a:p>
          <a:p>
            <a:pPr marL="174961" indent="-174961">
              <a:buClr>
                <a:srgbClr val="986719"/>
              </a:buClr>
              <a:buFont typeface="Arial" panose="020B0604020202020204" pitchFamily="34" charset="0"/>
              <a:buChar char="•"/>
            </a:pPr>
            <a:endParaRPr lang="en-US" dirty="0">
              <a:solidFill>
                <a:srgbClr val="022167"/>
              </a:solidFill>
            </a:endParaRPr>
          </a:p>
          <a:p>
            <a:pPr marL="174961" indent="-174961">
              <a:buClr>
                <a:srgbClr val="986719"/>
              </a:buClr>
              <a:buFont typeface="Arial" panose="020B0604020202020204" pitchFamily="34" charset="0"/>
              <a:buChar char="•"/>
            </a:pPr>
            <a:r>
              <a:rPr lang="en-US" dirty="0">
                <a:solidFill>
                  <a:srgbClr val="022167"/>
                </a:solidFill>
              </a:rPr>
              <a:t>For be connected: We promote the importance of staying connected and engaged with your community as a key component of living a healthy lifestyle. To support this we provide information on how to volunteer and resources for volunteer managers.</a:t>
            </a:r>
          </a:p>
          <a:p>
            <a:pPr marL="174961" indent="-174961">
              <a:buClr>
                <a:srgbClr val="986719"/>
              </a:buClr>
              <a:buFont typeface="Arial" panose="020B0604020202020204" pitchFamily="34" charset="0"/>
              <a:buChar char="•"/>
            </a:pPr>
            <a:endParaRPr lang="en-US" dirty="0">
              <a:solidFill>
                <a:srgbClr val="022167"/>
              </a:solidFill>
            </a:endParaRPr>
          </a:p>
          <a:p>
            <a:pPr marL="174961" indent="-174961">
              <a:buClr>
                <a:srgbClr val="986719"/>
              </a:buClr>
              <a:buFont typeface="Arial" panose="020B0604020202020204" pitchFamily="34" charset="0"/>
              <a:buChar char="•"/>
            </a:pPr>
            <a:r>
              <a:rPr lang="en-US" dirty="0">
                <a:solidFill>
                  <a:srgbClr val="022167"/>
                </a:solidFill>
              </a:rPr>
              <a:t>For be informed: We assist with information awareness across the state by helping to establishing connections with existing programs and resources. </a:t>
            </a:r>
          </a:p>
          <a:p>
            <a:endParaRPr lang="en-US" dirty="0"/>
          </a:p>
        </p:txBody>
      </p:sp>
      <p:sp>
        <p:nvSpPr>
          <p:cNvPr id="4" name="Slide Number Placeholder 3"/>
          <p:cNvSpPr>
            <a:spLocks noGrp="1"/>
          </p:cNvSpPr>
          <p:nvPr>
            <p:ph type="sldNum" sz="quarter" idx="10"/>
          </p:nvPr>
        </p:nvSpPr>
        <p:spPr/>
        <p:txBody>
          <a:bodyPr/>
          <a:lstStyle/>
          <a:p>
            <a:fld id="{CBDAAF85-5CE8-F94C-BDC4-D4C18638AA6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6453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22167"/>
                </a:solidFill>
              </a:rPr>
              <a:t>So let’s think for a minute about each of your facilities and the overall healthy outlook for both staff and residents.</a:t>
            </a:r>
          </a:p>
          <a:p>
            <a:endParaRPr lang="en-US" sz="1200" dirty="0">
              <a:solidFill>
                <a:srgbClr val="022167"/>
              </a:solidFill>
            </a:endParaRPr>
          </a:p>
          <a:p>
            <a:r>
              <a:rPr lang="en-US" sz="1200" dirty="0">
                <a:solidFill>
                  <a:srgbClr val="022167"/>
                </a:solidFill>
              </a:rPr>
              <a:t>Can I get some examples of what is available at your facility for activities that are specific to physical activity, exercise, movement, etc.?</a:t>
            </a:r>
          </a:p>
          <a:p>
            <a:endParaRPr lang="en-US" sz="1200" dirty="0">
              <a:solidFill>
                <a:srgbClr val="022167"/>
              </a:solidFill>
            </a:endParaRPr>
          </a:p>
          <a:p>
            <a:r>
              <a:rPr lang="en-US" sz="1200" dirty="0">
                <a:solidFill>
                  <a:srgbClr val="022167"/>
                </a:solidFill>
              </a:rPr>
              <a:t>Can I get a show of hands for how many people here have heard of Texercise?</a:t>
            </a:r>
          </a:p>
          <a:p>
            <a:endParaRPr lang="en-US" sz="1200" dirty="0">
              <a:solidFill>
                <a:srgbClr val="022167"/>
              </a:solidFill>
            </a:endParaRPr>
          </a:p>
          <a:p>
            <a:r>
              <a:rPr lang="en-US" sz="1200" dirty="0">
                <a:solidFill>
                  <a:srgbClr val="022167"/>
                </a:solidFill>
              </a:rPr>
              <a:t>What about the number of you who are using Texercise in some way with your facility?</a:t>
            </a:r>
          </a:p>
          <a:p>
            <a:endParaRPr lang="en-US" sz="1200" dirty="0">
              <a:solidFill>
                <a:srgbClr val="022167"/>
              </a:solidFill>
            </a:endParaRPr>
          </a:p>
          <a:p>
            <a:r>
              <a:rPr lang="en-US" sz="1200" dirty="0">
                <a:solidFill>
                  <a:srgbClr val="022167"/>
                </a:solidFill>
              </a:rPr>
              <a:t>Ask audience members to share how they are using Texercise.</a:t>
            </a:r>
          </a:p>
          <a:p>
            <a:endParaRPr lang="en-US" sz="1200" dirty="0">
              <a:solidFill>
                <a:srgbClr val="022167"/>
              </a:solidFill>
            </a:endParaRPr>
          </a:p>
        </p:txBody>
      </p:sp>
      <p:sp>
        <p:nvSpPr>
          <p:cNvPr id="4" name="Slide Number Placeholder 3"/>
          <p:cNvSpPr>
            <a:spLocks noGrp="1"/>
          </p:cNvSpPr>
          <p:nvPr>
            <p:ph type="sldNum" sz="quarter" idx="10"/>
          </p:nvPr>
        </p:nvSpPr>
        <p:spPr/>
        <p:txBody>
          <a:bodyPr/>
          <a:lstStyle/>
          <a:p>
            <a:fld id="{CBDAAF85-5CE8-F94C-BDC4-D4C18638AA6C}" type="slidenum">
              <a:rPr lang="en-US" smtClean="0"/>
              <a:t>14</a:t>
            </a:fld>
            <a:endParaRPr lang="en-US" dirty="0"/>
          </a:p>
        </p:txBody>
      </p:sp>
    </p:spTree>
    <p:extLst>
      <p:ext uri="{BB962C8B-B14F-4D97-AF65-F5344CB8AC3E}">
        <p14:creationId xmlns:p14="http://schemas.microsoft.com/office/powerpoint/2010/main" val="392242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22167"/>
                </a:solidFill>
              </a:rPr>
              <a:t>Here, we can compare some of the outcomes for inactivity with the benefits of physical activity.</a:t>
            </a:r>
          </a:p>
          <a:p>
            <a:endParaRPr lang="en-US" sz="1200" dirty="0">
              <a:solidFill>
                <a:srgbClr val="022167"/>
              </a:solidFill>
            </a:endParaRPr>
          </a:p>
        </p:txBody>
      </p:sp>
      <p:sp>
        <p:nvSpPr>
          <p:cNvPr id="4" name="Slide Number Placeholder 3"/>
          <p:cNvSpPr>
            <a:spLocks noGrp="1"/>
          </p:cNvSpPr>
          <p:nvPr>
            <p:ph type="sldNum" sz="quarter" idx="10"/>
          </p:nvPr>
        </p:nvSpPr>
        <p:spPr/>
        <p:txBody>
          <a:bodyPr/>
          <a:lstStyle/>
          <a:p>
            <a:fld id="{CBDAAF85-5CE8-F94C-BDC4-D4C18638AA6C}" type="slidenum">
              <a:rPr lang="en-US" smtClean="0"/>
              <a:t>15</a:t>
            </a:fld>
            <a:endParaRPr lang="en-US" dirty="0"/>
          </a:p>
        </p:txBody>
      </p:sp>
    </p:spTree>
    <p:extLst>
      <p:ext uri="{BB962C8B-B14F-4D97-AF65-F5344CB8AC3E}">
        <p14:creationId xmlns:p14="http://schemas.microsoft.com/office/powerpoint/2010/main" val="2047019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25"/>
              </a:spcAft>
            </a:pPr>
            <a:r>
              <a:rPr lang="en-US" sz="1200" dirty="0">
                <a:solidFill>
                  <a:srgbClr val="022167"/>
                </a:solidFill>
              </a:rPr>
              <a:t>Texercise has been around for 20 years and is now officially an evidenced-based health promotions program. </a:t>
            </a:r>
          </a:p>
          <a:p>
            <a:pPr>
              <a:spcAft>
                <a:spcPts val="625"/>
              </a:spcAft>
            </a:pPr>
            <a:r>
              <a:rPr lang="en-US" sz="1200" dirty="0">
                <a:solidFill>
                  <a:srgbClr val="022167"/>
                </a:solidFill>
              </a:rPr>
              <a:t>Texercise is flexible and there are multiple ways to get involved.</a:t>
            </a:r>
          </a:p>
          <a:p>
            <a:pPr>
              <a:spcAft>
                <a:spcPts val="625"/>
              </a:spcAft>
            </a:pPr>
            <a:r>
              <a:rPr lang="en-US" sz="1200" dirty="0">
                <a:solidFill>
                  <a:srgbClr val="022167"/>
                </a:solidFill>
              </a:rPr>
              <a:t>For example, you may wish to serve as a certified facilitator by completing the new Texercise Select program and conduct the activities with residents and staff in your facility; or</a:t>
            </a:r>
          </a:p>
          <a:p>
            <a:pPr>
              <a:spcAft>
                <a:spcPts val="625"/>
              </a:spcAft>
            </a:pPr>
            <a:r>
              <a:rPr lang="en-US" sz="1200" dirty="0">
                <a:solidFill>
                  <a:srgbClr val="022167"/>
                </a:solidFill>
              </a:rPr>
              <a:t>You may wish to start smaller and choose the Texercise Classic model to begin, which has less requirements and is not a certified model.</a:t>
            </a:r>
          </a:p>
          <a:p>
            <a:pPr>
              <a:spcAft>
                <a:spcPts val="625"/>
              </a:spcAft>
            </a:pPr>
            <a:r>
              <a:rPr lang="en-US" sz="1200" dirty="0">
                <a:solidFill>
                  <a:srgbClr val="022167"/>
                </a:solidFill>
                <a:cs typeface="Calibri"/>
              </a:rPr>
              <a:t>Texercise provides Take Charge Challenge Sheets that you can use to set your goals, which should be SMART goals (specific, measurable, attainable/achievable realistic and timely).</a:t>
            </a:r>
          </a:p>
          <a:p>
            <a:pPr>
              <a:spcAft>
                <a:spcPts val="625"/>
              </a:spcAft>
            </a:pPr>
            <a:r>
              <a:rPr lang="en-US" sz="1200" dirty="0">
                <a:solidFill>
                  <a:srgbClr val="022167"/>
                </a:solidFill>
                <a:cs typeface="Calibri"/>
              </a:rPr>
              <a:t>Texercise also provides Daily Physical Activity Logs to help keep you on track with your goals.</a:t>
            </a:r>
          </a:p>
          <a:p>
            <a:pPr>
              <a:spcAft>
                <a:spcPts val="625"/>
              </a:spcAft>
            </a:pPr>
            <a:r>
              <a:rPr lang="en-US" sz="1200" dirty="0">
                <a:solidFill>
                  <a:srgbClr val="022167"/>
                </a:solidFill>
                <a:cs typeface="Calibri"/>
              </a:rPr>
              <a:t>There are multiple ways for recognition available for your Texercise program participants such as having an Exercise Party or an awards ceremony to distribute the free program incentives (available by partners who provide T-shirts, water bottles, etc.) for achieving healthy goals.</a:t>
            </a:r>
          </a:p>
          <a:p>
            <a:pPr>
              <a:spcAft>
                <a:spcPts val="625"/>
              </a:spcAft>
            </a:pPr>
            <a:endParaRPr lang="en-US" sz="1200" dirty="0">
              <a:solidFill>
                <a:srgbClr val="022167"/>
              </a:solidFill>
              <a:cs typeface="Calibri"/>
            </a:endParaRPr>
          </a:p>
        </p:txBody>
      </p:sp>
      <p:sp>
        <p:nvSpPr>
          <p:cNvPr id="4" name="Slide Number Placeholder 3"/>
          <p:cNvSpPr>
            <a:spLocks noGrp="1"/>
          </p:cNvSpPr>
          <p:nvPr>
            <p:ph type="sldNum" sz="quarter" idx="10"/>
          </p:nvPr>
        </p:nvSpPr>
        <p:spPr/>
        <p:txBody>
          <a:bodyPr/>
          <a:lstStyle/>
          <a:p>
            <a:fld id="{CBDAAF85-5CE8-F94C-BDC4-D4C18638AA6C}" type="slidenum">
              <a:rPr lang="en-US" smtClean="0"/>
              <a:t>16</a:t>
            </a:fld>
            <a:endParaRPr lang="en-US" dirty="0"/>
          </a:p>
        </p:txBody>
      </p:sp>
    </p:spTree>
    <p:extLst>
      <p:ext uri="{BB962C8B-B14F-4D97-AF65-F5344CB8AC3E}">
        <p14:creationId xmlns:p14="http://schemas.microsoft.com/office/powerpoint/2010/main" val="82216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25"/>
              </a:spcAft>
            </a:pPr>
            <a:endParaRPr lang="en-US" sz="1200" dirty="0">
              <a:solidFill>
                <a:srgbClr val="022167"/>
              </a:solidFill>
              <a:cs typeface="Calibri"/>
            </a:endParaRPr>
          </a:p>
        </p:txBody>
      </p:sp>
      <p:sp>
        <p:nvSpPr>
          <p:cNvPr id="4" name="Slide Number Placeholder 3"/>
          <p:cNvSpPr>
            <a:spLocks noGrp="1"/>
          </p:cNvSpPr>
          <p:nvPr>
            <p:ph type="sldNum" sz="quarter" idx="10"/>
          </p:nvPr>
        </p:nvSpPr>
        <p:spPr/>
        <p:txBody>
          <a:bodyPr/>
          <a:lstStyle/>
          <a:p>
            <a:fld id="{CBDAAF85-5CE8-F94C-BDC4-D4C18638AA6C}" type="slidenum">
              <a:rPr lang="en-US" smtClean="0"/>
              <a:t>17</a:t>
            </a:fld>
            <a:endParaRPr lang="en-US" dirty="0"/>
          </a:p>
        </p:txBody>
      </p:sp>
    </p:spTree>
    <p:extLst>
      <p:ext uri="{BB962C8B-B14F-4D97-AF65-F5344CB8AC3E}">
        <p14:creationId xmlns:p14="http://schemas.microsoft.com/office/powerpoint/2010/main" val="7537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spcAft>
                <a:spcPts val="625"/>
              </a:spcAft>
            </a:pPr>
            <a:r>
              <a:rPr lang="en-US" sz="1200" dirty="0">
                <a:solidFill>
                  <a:srgbClr val="022167"/>
                </a:solidFill>
              </a:rPr>
              <a:t>Here’s a quick list of the free resources available for participants following the Texercise requirements.</a:t>
            </a:r>
          </a:p>
          <a:p>
            <a:pPr fontAlgn="t">
              <a:spcAft>
                <a:spcPts val="625"/>
              </a:spcAft>
            </a:pPr>
            <a:endParaRPr lang="en-US" sz="1200" dirty="0">
              <a:solidFill>
                <a:srgbClr val="022167"/>
              </a:solidFill>
            </a:endParaRPr>
          </a:p>
        </p:txBody>
      </p:sp>
      <p:sp>
        <p:nvSpPr>
          <p:cNvPr id="4" name="Slide Number Placeholder 3"/>
          <p:cNvSpPr>
            <a:spLocks noGrp="1"/>
          </p:cNvSpPr>
          <p:nvPr>
            <p:ph type="sldNum" sz="quarter" idx="10"/>
          </p:nvPr>
        </p:nvSpPr>
        <p:spPr/>
        <p:txBody>
          <a:bodyPr/>
          <a:lstStyle/>
          <a:p>
            <a:fld id="{CBDAAF85-5CE8-F94C-BDC4-D4C18638AA6C}" type="slidenum">
              <a:rPr lang="en-US" smtClean="0"/>
              <a:t>18</a:t>
            </a:fld>
            <a:endParaRPr lang="en-US" dirty="0"/>
          </a:p>
        </p:txBody>
      </p:sp>
    </p:spTree>
    <p:extLst>
      <p:ext uri="{BB962C8B-B14F-4D97-AF65-F5344CB8AC3E}">
        <p14:creationId xmlns:p14="http://schemas.microsoft.com/office/powerpoint/2010/main" val="1375015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spcAft>
                <a:spcPts val="625"/>
              </a:spcAft>
            </a:pPr>
            <a:r>
              <a:rPr lang="en-US" sz="1200" dirty="0" smtClean="0">
                <a:solidFill>
                  <a:srgbClr val="022167"/>
                </a:solidFill>
              </a:rPr>
              <a:t>Detail a variety of collaborations (this is meant</a:t>
            </a:r>
            <a:r>
              <a:rPr lang="en-US" sz="1200" baseline="0" dirty="0" smtClean="0">
                <a:solidFill>
                  <a:srgbClr val="022167"/>
                </a:solidFill>
              </a:rPr>
              <a:t> to show how we created partnerships, helping us in part 2 of presentations)</a:t>
            </a:r>
            <a:r>
              <a:rPr lang="en-US" sz="1200" dirty="0" smtClean="0">
                <a:solidFill>
                  <a:srgbClr val="022167"/>
                </a:solidFill>
              </a:rPr>
              <a:t>:</a:t>
            </a:r>
          </a:p>
          <a:p>
            <a:pPr fontAlgn="t">
              <a:spcAft>
                <a:spcPts val="625"/>
              </a:spcAft>
            </a:pPr>
            <a:r>
              <a:rPr lang="en-US" sz="1200" dirty="0" smtClean="0">
                <a:solidFill>
                  <a:srgbClr val="022167"/>
                </a:solidFill>
              </a:rPr>
              <a:t>Houston PARD,</a:t>
            </a:r>
            <a:r>
              <a:rPr lang="en-US" sz="1200" baseline="0" dirty="0" smtClean="0">
                <a:solidFill>
                  <a:srgbClr val="022167"/>
                </a:solidFill>
              </a:rPr>
              <a:t> TRAPS, Tyler videos, Walk with a Doc, Cigna, Faith based, etc. </a:t>
            </a:r>
            <a:endParaRPr lang="en-US" sz="1200" dirty="0" smtClean="0">
              <a:solidFill>
                <a:srgbClr val="022167"/>
              </a:solidFill>
            </a:endParaRPr>
          </a:p>
          <a:p>
            <a:pPr fontAlgn="t">
              <a:spcAft>
                <a:spcPts val="625"/>
              </a:spcAft>
            </a:pPr>
            <a:endParaRPr lang="en-US" sz="1200" dirty="0" smtClean="0">
              <a:solidFill>
                <a:srgbClr val="022167"/>
              </a:solidFill>
            </a:endParaRPr>
          </a:p>
          <a:p>
            <a:pPr fontAlgn="t">
              <a:spcAft>
                <a:spcPts val="625"/>
              </a:spcAft>
            </a:pPr>
            <a:endParaRPr lang="en-US" sz="1200" dirty="0" smtClean="0">
              <a:solidFill>
                <a:srgbClr val="022167"/>
              </a:solidFill>
            </a:endParaRPr>
          </a:p>
          <a:p>
            <a:pPr fontAlgn="t">
              <a:spcAft>
                <a:spcPts val="625"/>
              </a:spcAft>
            </a:pPr>
            <a:endParaRPr lang="en-US" sz="1200" dirty="0">
              <a:solidFill>
                <a:srgbClr val="022167"/>
              </a:solidFill>
            </a:endParaRPr>
          </a:p>
        </p:txBody>
      </p:sp>
      <p:sp>
        <p:nvSpPr>
          <p:cNvPr id="4" name="Slide Number Placeholder 3"/>
          <p:cNvSpPr>
            <a:spLocks noGrp="1"/>
          </p:cNvSpPr>
          <p:nvPr>
            <p:ph type="sldNum" sz="quarter" idx="10"/>
          </p:nvPr>
        </p:nvSpPr>
        <p:spPr/>
        <p:txBody>
          <a:bodyPr/>
          <a:lstStyle/>
          <a:p>
            <a:fld id="{CBDAAF85-5CE8-F94C-BDC4-D4C18638AA6C}" type="slidenum">
              <a:rPr lang="en-US" smtClean="0"/>
              <a:t>19</a:t>
            </a:fld>
            <a:endParaRPr lang="en-US" dirty="0"/>
          </a:p>
        </p:txBody>
      </p:sp>
    </p:spTree>
    <p:extLst>
      <p:ext uri="{BB962C8B-B14F-4D97-AF65-F5344CB8AC3E}">
        <p14:creationId xmlns:p14="http://schemas.microsoft.com/office/powerpoint/2010/main" val="3365031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rgbClr val="022167"/>
                </a:solidFill>
              </a:rPr>
              <a:t>Our second focus area under the AWLW initiative is BE CONNECTED.</a:t>
            </a:r>
          </a:p>
          <a:p>
            <a:endParaRPr lang="en-US" sz="1100" dirty="0"/>
          </a:p>
          <a:p>
            <a:r>
              <a:rPr lang="en-US" sz="1100" dirty="0">
                <a:solidFill>
                  <a:srgbClr val="022167"/>
                </a:solidFill>
              </a:rPr>
              <a:t>Community involvement can help reduce many of the effects of loneliness and social isolation.</a:t>
            </a:r>
          </a:p>
          <a:p>
            <a:endParaRPr lang="en-US" sz="1100" dirty="0">
              <a:solidFill>
                <a:srgbClr val="022167"/>
              </a:solidFill>
            </a:endParaRPr>
          </a:p>
          <a:p>
            <a:r>
              <a:rPr lang="en-US" sz="1100" dirty="0">
                <a:solidFill>
                  <a:srgbClr val="022167"/>
                </a:solidFill>
              </a:rPr>
              <a:t>Staying connected and engaging with your community is a key component of living a healthy lifestyle. To support this areas of AWLW. we provide information on how to volunteer and resources for volunteer managers. </a:t>
            </a:r>
          </a:p>
          <a:p>
            <a:endParaRPr lang="en-US" sz="1100" dirty="0">
              <a:solidFill>
                <a:srgbClr val="022167"/>
              </a:solidFill>
            </a:endParaRPr>
          </a:p>
          <a:p>
            <a:r>
              <a:rPr lang="en-US" sz="1100" dirty="0">
                <a:solidFill>
                  <a:srgbClr val="022167"/>
                </a:solidFill>
              </a:rPr>
              <a:t>How many of you have active volunteer programs at your facilities that help with person-centered activities and quality of life for your residents and staff?</a:t>
            </a:r>
          </a:p>
          <a:p>
            <a:endParaRPr lang="en-US" sz="1100" dirty="0">
              <a:solidFill>
                <a:srgbClr val="022167"/>
              </a:solidFill>
            </a:endParaRPr>
          </a:p>
          <a:p>
            <a:pPr lvl="0"/>
            <a:r>
              <a:rPr lang="en-US" sz="1100" b="1" dirty="0">
                <a:solidFill>
                  <a:srgbClr val="022167"/>
                </a:solidFill>
              </a:rPr>
              <a:t>Camden: </a:t>
            </a:r>
            <a:r>
              <a:rPr lang="en-US" sz="1100" dirty="0">
                <a:solidFill>
                  <a:srgbClr val="022167"/>
                </a:solidFill>
              </a:rPr>
              <a:t>With a new emphasis on person-centered care and quality of life, providers need to be informed to make more strategic connections between volunteerism and unique opportunities for social interaction and meaningful, person-centered activities. </a:t>
            </a:r>
          </a:p>
          <a:p>
            <a:pPr lvl="0"/>
            <a:endParaRPr lang="en-US" sz="1100" dirty="0"/>
          </a:p>
          <a:p>
            <a:r>
              <a:rPr lang="en-US" sz="1100" dirty="0">
                <a:solidFill>
                  <a:srgbClr val="022167"/>
                </a:solidFill>
              </a:rPr>
              <a:t>We just started a three-year CMP grant project with 10 nursing facilities who are evaluating their current volunteer management system and quality of life opportunities for both residents and staff.</a:t>
            </a:r>
          </a:p>
          <a:p>
            <a:endParaRPr lang="en-US" sz="1100" dirty="0">
              <a:solidFill>
                <a:srgbClr val="022167"/>
              </a:solidFill>
            </a:endParaRPr>
          </a:p>
          <a:p>
            <a:r>
              <a:rPr lang="en-US" sz="1100" dirty="0">
                <a:solidFill>
                  <a:srgbClr val="022167"/>
                </a:solidFill>
              </a:rPr>
              <a:t>I’ll be working with each of these facilities for three years and tracking how quality of life may or may not change through more targeted efforts to connect through volunteerism.</a:t>
            </a:r>
          </a:p>
          <a:p>
            <a:endParaRPr lang="en-US" sz="1200" dirty="0">
              <a:solidFill>
                <a:srgbClr val="022167"/>
              </a:solidFill>
            </a:endParaRPr>
          </a:p>
        </p:txBody>
      </p:sp>
      <p:sp>
        <p:nvSpPr>
          <p:cNvPr id="4" name="Slide Number Placeholder 3"/>
          <p:cNvSpPr>
            <a:spLocks noGrp="1"/>
          </p:cNvSpPr>
          <p:nvPr>
            <p:ph type="sldNum" sz="quarter" idx="10"/>
          </p:nvPr>
        </p:nvSpPr>
        <p:spPr/>
        <p:txBody>
          <a:bodyPr/>
          <a:lstStyle/>
          <a:p>
            <a:fld id="{CBDAAF85-5CE8-F94C-BDC4-D4C18638AA6C}" type="slidenum">
              <a:rPr lang="en-US" smtClean="0"/>
              <a:t>20</a:t>
            </a:fld>
            <a:endParaRPr lang="en-US" dirty="0"/>
          </a:p>
        </p:txBody>
      </p:sp>
    </p:spTree>
    <p:extLst>
      <p:ext uri="{BB962C8B-B14F-4D97-AF65-F5344CB8AC3E}">
        <p14:creationId xmlns:p14="http://schemas.microsoft.com/office/powerpoint/2010/main" val="191875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for word,</a:t>
            </a:r>
            <a:r>
              <a:rPr lang="en-US" baseline="0" dirty="0" smtClean="0"/>
              <a:t> these are the learning objectives we identified for this education session. </a:t>
            </a:r>
            <a:endParaRPr lang="en-US" dirty="0"/>
          </a:p>
        </p:txBody>
      </p:sp>
      <p:sp>
        <p:nvSpPr>
          <p:cNvPr id="4" name="Slide Number Placeholder 3"/>
          <p:cNvSpPr>
            <a:spLocks noGrp="1"/>
          </p:cNvSpPr>
          <p:nvPr>
            <p:ph type="sldNum" sz="quarter" idx="10"/>
          </p:nvPr>
        </p:nvSpPr>
        <p:spPr/>
        <p:txBody>
          <a:bodyPr/>
          <a:lstStyle/>
          <a:p>
            <a:fld id="{CBDAAF85-5CE8-F94C-BDC4-D4C18638AA6C}" type="slidenum">
              <a:rPr lang="en-US" smtClean="0"/>
              <a:t>2</a:t>
            </a:fld>
            <a:endParaRPr lang="en-US" dirty="0"/>
          </a:p>
        </p:txBody>
      </p:sp>
    </p:spTree>
    <p:extLst>
      <p:ext uri="{BB962C8B-B14F-4D97-AF65-F5344CB8AC3E}">
        <p14:creationId xmlns:p14="http://schemas.microsoft.com/office/powerpoint/2010/main" val="568745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63985">
              <a:defRPr/>
            </a:pPr>
            <a:r>
              <a:rPr lang="en-US" sz="1200" dirty="0" smtClean="0">
                <a:solidFill>
                  <a:srgbClr val="022167"/>
                </a:solidFill>
              </a:rPr>
              <a:t>Let’s look at a few recent statistics on loneliness and isolation involving older adults.</a:t>
            </a:r>
          </a:p>
          <a:p>
            <a:pPr defTabSz="363985">
              <a:defRPr/>
            </a:pPr>
            <a:endParaRPr lang="en-US" sz="1200" dirty="0" smtClean="0">
              <a:solidFill>
                <a:srgbClr val="022167"/>
              </a:solidFill>
              <a:cs typeface="Calibri"/>
            </a:endParaRPr>
          </a:p>
          <a:p>
            <a:pPr defTabSz="363985">
              <a:defRPr/>
            </a:pPr>
            <a:r>
              <a:rPr lang="en-US" sz="1200" dirty="0" smtClean="0">
                <a:solidFill>
                  <a:srgbClr val="022167"/>
                </a:solidFill>
                <a:cs typeface="Calibri"/>
              </a:rPr>
              <a:t>The good news is that community involvement can help reduce many of the effects of loneliness.</a:t>
            </a:r>
          </a:p>
          <a:p>
            <a:endParaRPr lang="en-US" sz="1200" dirty="0" smtClean="0">
              <a:solidFill>
                <a:srgbClr val="022167"/>
              </a:solidFill>
            </a:endParaRPr>
          </a:p>
          <a:p>
            <a:r>
              <a:rPr lang="en-US" sz="900" b="1" dirty="0" smtClean="0"/>
              <a:t>Source:</a:t>
            </a:r>
          </a:p>
          <a:p>
            <a:r>
              <a:rPr lang="en-US" sz="900" dirty="0" smtClean="0"/>
              <a:t>First bullet: Social Care Institute for Excellence: http://www.scie.org.uk/publications/ataglance/ataglance60.asp</a:t>
            </a:r>
          </a:p>
          <a:p>
            <a:endParaRPr lang="en-US" sz="900" dirty="0" smtClean="0"/>
          </a:p>
          <a:p>
            <a:r>
              <a:rPr lang="en-US" sz="900" dirty="0" smtClean="0"/>
              <a:t>Second bullet: http://connect2affect.org/wp-content/uploads/2017/02/A-Profile-of-Social-Connectedness.pdf</a:t>
            </a:r>
          </a:p>
          <a:p>
            <a:pPr defTabSz="363985">
              <a:defRPr/>
            </a:pPr>
            <a:endParaRPr lang="en-US" dirty="0" smtClean="0"/>
          </a:p>
        </p:txBody>
      </p:sp>
      <p:sp>
        <p:nvSpPr>
          <p:cNvPr id="4" name="Slide Number Placeholder 3"/>
          <p:cNvSpPr>
            <a:spLocks noGrp="1"/>
          </p:cNvSpPr>
          <p:nvPr>
            <p:ph type="sldNum" sz="quarter" idx="10"/>
          </p:nvPr>
        </p:nvSpPr>
        <p:spPr/>
        <p:txBody>
          <a:bodyPr/>
          <a:lstStyle/>
          <a:p>
            <a:fld id="{CBDAAF85-5CE8-F94C-BDC4-D4C18638AA6C}" type="slidenum">
              <a:rPr lang="en-US" smtClean="0"/>
              <a:t>21</a:t>
            </a:fld>
            <a:endParaRPr lang="en-US" dirty="0"/>
          </a:p>
        </p:txBody>
      </p:sp>
    </p:spTree>
    <p:extLst>
      <p:ext uri="{BB962C8B-B14F-4D97-AF65-F5344CB8AC3E}">
        <p14:creationId xmlns:p14="http://schemas.microsoft.com/office/powerpoint/2010/main" val="846375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Discuss girl</a:t>
            </a:r>
            <a:r>
              <a:rPr lang="en-US" sz="1200" baseline="0" dirty="0" smtClean="0"/>
              <a:t> scouts and boy scouts. Discuss efforts with Boy Scouts in terms of partnership creation.</a:t>
            </a:r>
            <a:endParaRPr lang="en-US" sz="1200" dirty="0"/>
          </a:p>
        </p:txBody>
      </p:sp>
      <p:sp>
        <p:nvSpPr>
          <p:cNvPr id="4" name="Slide Number Placeholder 3"/>
          <p:cNvSpPr>
            <a:spLocks noGrp="1"/>
          </p:cNvSpPr>
          <p:nvPr>
            <p:ph type="sldNum" sz="quarter" idx="10"/>
          </p:nvPr>
        </p:nvSpPr>
        <p:spPr/>
        <p:txBody>
          <a:bodyPr/>
          <a:lstStyle/>
          <a:p>
            <a:fld id="{CBDAAF85-5CE8-F94C-BDC4-D4C18638AA6C}" type="slidenum">
              <a:rPr lang="en-US" smtClean="0"/>
              <a:t>22</a:t>
            </a:fld>
            <a:endParaRPr lang="en-US" dirty="0"/>
          </a:p>
        </p:txBody>
      </p:sp>
    </p:spTree>
    <p:extLst>
      <p:ext uri="{BB962C8B-B14F-4D97-AF65-F5344CB8AC3E}">
        <p14:creationId xmlns:p14="http://schemas.microsoft.com/office/powerpoint/2010/main" val="1223991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note vista in ASC office.</a:t>
            </a:r>
          </a:p>
          <a:p>
            <a:r>
              <a:rPr lang="en-US" dirty="0" smtClean="0"/>
              <a:t>Also note the type of things we’re hoping vistas</a:t>
            </a:r>
            <a:r>
              <a:rPr lang="en-US" baseline="0" dirty="0" smtClean="0"/>
              <a:t> do. </a:t>
            </a:r>
          </a:p>
          <a:p>
            <a:r>
              <a:rPr lang="en-US" baseline="0" dirty="0" smtClean="0"/>
              <a:t>Also note, if you live in one of these areas, perhaps plan on working with an ASC VISTA in the future. </a:t>
            </a:r>
            <a:endParaRPr lang="en-US" dirty="0"/>
          </a:p>
        </p:txBody>
      </p:sp>
      <p:sp>
        <p:nvSpPr>
          <p:cNvPr id="4" name="Slide Number Placeholder 3"/>
          <p:cNvSpPr>
            <a:spLocks noGrp="1"/>
          </p:cNvSpPr>
          <p:nvPr>
            <p:ph type="sldNum" sz="quarter" idx="10"/>
          </p:nvPr>
        </p:nvSpPr>
        <p:spPr/>
        <p:txBody>
          <a:bodyPr/>
          <a:lstStyle/>
          <a:p>
            <a:r>
              <a:rPr lang="en-US" dirty="0" smtClean="0"/>
              <a:t>Slide </a:t>
            </a:r>
            <a:fld id="{29DE756F-184F-4D3A-B7EF-A08AD88F334E}" type="slidenum">
              <a:rPr lang="en-US" smtClean="0"/>
              <a:pPr/>
              <a:t>25</a:t>
            </a:fld>
            <a:endParaRPr lang="en-US" dirty="0"/>
          </a:p>
        </p:txBody>
      </p:sp>
    </p:spTree>
    <p:extLst>
      <p:ext uri="{BB962C8B-B14F-4D97-AF65-F5344CB8AC3E}">
        <p14:creationId xmlns:p14="http://schemas.microsoft.com/office/powerpoint/2010/main" val="3481804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22167"/>
                </a:solidFill>
              </a:rPr>
              <a:t>Our third focus area involves information awareness.</a:t>
            </a:r>
          </a:p>
          <a:p>
            <a:endParaRPr lang="en-US" sz="1200" dirty="0">
              <a:solidFill>
                <a:srgbClr val="022167"/>
              </a:solidFill>
            </a:endParaRPr>
          </a:p>
          <a:p>
            <a:r>
              <a:rPr lang="en-US" sz="1200" dirty="0">
                <a:solidFill>
                  <a:srgbClr val="022167"/>
                </a:solidFill>
              </a:rPr>
              <a:t>I’d like you to think about:</a:t>
            </a:r>
          </a:p>
          <a:p>
            <a:pPr marL="174982" indent="-174982">
              <a:buFont typeface="Arial" panose="020B0604020202020204" pitchFamily="34" charset="0"/>
              <a:buChar char="•"/>
            </a:pPr>
            <a:r>
              <a:rPr lang="en-US" sz="1200" dirty="0">
                <a:solidFill>
                  <a:srgbClr val="022167"/>
                </a:solidFill>
              </a:rPr>
              <a:t>how informed you are as an individual;</a:t>
            </a:r>
          </a:p>
          <a:p>
            <a:pPr marL="174982" indent="-174982">
              <a:buFont typeface="Arial" panose="020B0604020202020204" pitchFamily="34" charset="0"/>
              <a:buChar char="•"/>
            </a:pPr>
            <a:r>
              <a:rPr lang="en-US" sz="1200" dirty="0">
                <a:solidFill>
                  <a:srgbClr val="022167"/>
                </a:solidFill>
              </a:rPr>
              <a:t>how informed your family and friends are; and</a:t>
            </a:r>
          </a:p>
          <a:p>
            <a:pPr marL="174982" indent="-174982">
              <a:buFont typeface="Arial" panose="020B0604020202020204" pitchFamily="34" charset="0"/>
              <a:buChar char="•"/>
            </a:pPr>
            <a:r>
              <a:rPr lang="en-US" sz="1200" dirty="0">
                <a:solidFill>
                  <a:srgbClr val="022167"/>
                </a:solidFill>
              </a:rPr>
              <a:t>how the residents you work with are as to what is available in the aging and disability network both in Texas and the U.S.</a:t>
            </a:r>
          </a:p>
          <a:p>
            <a:pPr marL="174982" indent="-174982">
              <a:buFont typeface="Arial" panose="020B0604020202020204" pitchFamily="34" charset="0"/>
              <a:buChar char="•"/>
            </a:pPr>
            <a:endParaRPr lang="en-US" sz="1200" dirty="0">
              <a:solidFill>
                <a:srgbClr val="022167"/>
              </a:solidFill>
            </a:endParaRPr>
          </a:p>
        </p:txBody>
      </p:sp>
      <p:sp>
        <p:nvSpPr>
          <p:cNvPr id="4" name="Slide Number Placeholder 3"/>
          <p:cNvSpPr>
            <a:spLocks noGrp="1"/>
          </p:cNvSpPr>
          <p:nvPr>
            <p:ph type="sldNum" sz="quarter" idx="10"/>
          </p:nvPr>
        </p:nvSpPr>
        <p:spPr/>
        <p:txBody>
          <a:bodyPr/>
          <a:lstStyle/>
          <a:p>
            <a:fld id="{CBDAAF85-5CE8-F94C-BDC4-D4C18638AA6C}" type="slidenum">
              <a:rPr lang="en-US" smtClean="0"/>
              <a:t>26</a:t>
            </a:fld>
            <a:endParaRPr lang="en-US" dirty="0"/>
          </a:p>
        </p:txBody>
      </p:sp>
    </p:spTree>
    <p:extLst>
      <p:ext uri="{BB962C8B-B14F-4D97-AF65-F5344CB8AC3E}">
        <p14:creationId xmlns:p14="http://schemas.microsoft.com/office/powerpoint/2010/main" val="3539687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48346" y="708212"/>
            <a:ext cx="4217465" cy="596251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***ASC has created state-wide partnerships with several organizations who print and distribute fact sheets and poster cards in May for Older American’s Month. </a:t>
            </a:r>
          </a:p>
          <a:p>
            <a:endParaRPr lang="en-US" sz="900" dirty="0"/>
          </a:p>
        </p:txBody>
      </p:sp>
      <p:sp>
        <p:nvSpPr>
          <p:cNvPr id="4" name="Slide Number Placeholder 3"/>
          <p:cNvSpPr>
            <a:spLocks noGrp="1"/>
          </p:cNvSpPr>
          <p:nvPr>
            <p:ph type="sldNum" sz="quarter" idx="10"/>
          </p:nvPr>
        </p:nvSpPr>
        <p:spPr/>
        <p:txBody>
          <a:bodyPr/>
          <a:lstStyle/>
          <a:p>
            <a:fld id="{CBDAAF85-5CE8-F94C-BDC4-D4C18638AA6C}" type="slidenum">
              <a:rPr lang="en-US" smtClean="0"/>
              <a:t>27</a:t>
            </a:fld>
            <a:endParaRPr lang="en-US" dirty="0"/>
          </a:p>
        </p:txBody>
      </p:sp>
    </p:spTree>
    <p:extLst>
      <p:ext uri="{BB962C8B-B14F-4D97-AF65-F5344CB8AC3E}">
        <p14:creationId xmlns:p14="http://schemas.microsoft.com/office/powerpoint/2010/main" val="4130677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48346" y="708212"/>
            <a:ext cx="4217465" cy="5962515"/>
          </a:xfrm>
        </p:spPr>
        <p:txBody>
          <a:bodyPr/>
          <a:lstStyle/>
          <a:p>
            <a:pPr>
              <a:spcAft>
                <a:spcPts val="612"/>
              </a:spcAft>
            </a:pPr>
            <a:r>
              <a:rPr lang="en-US" sz="900" dirty="0" smtClean="0">
                <a:solidFill>
                  <a:srgbClr val="022167"/>
                </a:solidFill>
              </a:rPr>
              <a:t>This</a:t>
            </a:r>
            <a:endParaRPr lang="en-US" sz="900" dirty="0"/>
          </a:p>
        </p:txBody>
      </p:sp>
      <p:sp>
        <p:nvSpPr>
          <p:cNvPr id="4" name="Slide Number Placeholder 3"/>
          <p:cNvSpPr>
            <a:spLocks noGrp="1"/>
          </p:cNvSpPr>
          <p:nvPr>
            <p:ph type="sldNum" sz="quarter" idx="10"/>
          </p:nvPr>
        </p:nvSpPr>
        <p:spPr/>
        <p:txBody>
          <a:bodyPr/>
          <a:lstStyle/>
          <a:p>
            <a:fld id="{CBDAAF85-5CE8-F94C-BDC4-D4C18638AA6C}" type="slidenum">
              <a:rPr lang="en-US" smtClean="0"/>
              <a:t>28</a:t>
            </a:fld>
            <a:endParaRPr lang="en-US" dirty="0"/>
          </a:p>
        </p:txBody>
      </p:sp>
    </p:spTree>
    <p:extLst>
      <p:ext uri="{BB962C8B-B14F-4D97-AF65-F5344CB8AC3E}">
        <p14:creationId xmlns:p14="http://schemas.microsoft.com/office/powerpoint/2010/main" val="4241743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48346" y="708212"/>
            <a:ext cx="4217465" cy="5962515"/>
          </a:xfrm>
        </p:spPr>
        <p:txBody>
          <a:bodyPr/>
          <a:lstStyle/>
          <a:p>
            <a:r>
              <a:rPr lang="en-US" sz="900" dirty="0" smtClean="0"/>
              <a:t>Talk about why of partnership and reaching out to Corporate partners…response back. </a:t>
            </a:r>
            <a:endParaRPr lang="en-US" sz="900" dirty="0"/>
          </a:p>
        </p:txBody>
      </p:sp>
      <p:sp>
        <p:nvSpPr>
          <p:cNvPr id="4" name="Slide Number Placeholder 3"/>
          <p:cNvSpPr>
            <a:spLocks noGrp="1"/>
          </p:cNvSpPr>
          <p:nvPr>
            <p:ph type="sldNum" sz="quarter" idx="10"/>
          </p:nvPr>
        </p:nvSpPr>
        <p:spPr/>
        <p:txBody>
          <a:bodyPr/>
          <a:lstStyle/>
          <a:p>
            <a:fld id="{CBDAAF85-5CE8-F94C-BDC4-D4C18638AA6C}" type="slidenum">
              <a:rPr lang="en-US" smtClean="0"/>
              <a:t>30</a:t>
            </a:fld>
            <a:endParaRPr lang="en-US" dirty="0"/>
          </a:p>
        </p:txBody>
      </p:sp>
    </p:spTree>
    <p:extLst>
      <p:ext uri="{BB962C8B-B14F-4D97-AF65-F5344CB8AC3E}">
        <p14:creationId xmlns:p14="http://schemas.microsoft.com/office/powerpoint/2010/main" val="2016266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48346" y="708212"/>
            <a:ext cx="4217465" cy="5962515"/>
          </a:xfrm>
        </p:spPr>
        <p:txBody>
          <a:bodyPr/>
          <a:lstStyle/>
          <a:p>
            <a:r>
              <a:rPr lang="en-US" sz="900" dirty="0" smtClean="0"/>
              <a:t>Talk about why of partnership and reaching out to Corporate partners…response back. </a:t>
            </a:r>
            <a:endParaRPr lang="en-US" sz="900" dirty="0"/>
          </a:p>
        </p:txBody>
      </p:sp>
      <p:sp>
        <p:nvSpPr>
          <p:cNvPr id="4" name="Slide Number Placeholder 3"/>
          <p:cNvSpPr>
            <a:spLocks noGrp="1"/>
          </p:cNvSpPr>
          <p:nvPr>
            <p:ph type="sldNum" sz="quarter" idx="10"/>
          </p:nvPr>
        </p:nvSpPr>
        <p:spPr/>
        <p:txBody>
          <a:bodyPr/>
          <a:lstStyle/>
          <a:p>
            <a:fld id="{CBDAAF85-5CE8-F94C-BDC4-D4C18638AA6C}" type="slidenum">
              <a:rPr lang="en-US" smtClean="0"/>
              <a:t>31</a:t>
            </a:fld>
            <a:endParaRPr lang="en-US" dirty="0"/>
          </a:p>
        </p:txBody>
      </p:sp>
    </p:spTree>
    <p:extLst>
      <p:ext uri="{BB962C8B-B14F-4D97-AF65-F5344CB8AC3E}">
        <p14:creationId xmlns:p14="http://schemas.microsoft.com/office/powerpoint/2010/main" val="1394075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48346" y="708212"/>
            <a:ext cx="4217465" cy="5962515"/>
          </a:xfrm>
        </p:spPr>
        <p:txBody>
          <a:bodyPr/>
          <a:lstStyle/>
          <a:p>
            <a:endParaRPr lang="en-US" sz="900" dirty="0"/>
          </a:p>
        </p:txBody>
      </p:sp>
      <p:sp>
        <p:nvSpPr>
          <p:cNvPr id="4" name="Slide Number Placeholder 3"/>
          <p:cNvSpPr>
            <a:spLocks noGrp="1"/>
          </p:cNvSpPr>
          <p:nvPr>
            <p:ph type="sldNum" sz="quarter" idx="10"/>
          </p:nvPr>
        </p:nvSpPr>
        <p:spPr/>
        <p:txBody>
          <a:bodyPr/>
          <a:lstStyle/>
          <a:p>
            <a:fld id="{CBDAAF85-5CE8-F94C-BDC4-D4C18638AA6C}" type="slidenum">
              <a:rPr lang="en-US" smtClean="0"/>
              <a:t>32</a:t>
            </a:fld>
            <a:endParaRPr lang="en-US" dirty="0"/>
          </a:p>
        </p:txBody>
      </p:sp>
    </p:spTree>
    <p:extLst>
      <p:ext uri="{BB962C8B-B14F-4D97-AF65-F5344CB8AC3E}">
        <p14:creationId xmlns:p14="http://schemas.microsoft.com/office/powerpoint/2010/main" val="3704781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E013AC-24E7-4039-AAED-A1EFB7094F27}" type="slidenum">
              <a:rPr lang="en-US" smtClean="0"/>
              <a:t>34</a:t>
            </a:fld>
            <a:endParaRPr lang="en-US" dirty="0"/>
          </a:p>
        </p:txBody>
      </p:sp>
    </p:spTree>
    <p:extLst>
      <p:ext uri="{BB962C8B-B14F-4D97-AF65-F5344CB8AC3E}">
        <p14:creationId xmlns:p14="http://schemas.microsoft.com/office/powerpoint/2010/main" val="33123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DAAF85-5CE8-F94C-BDC4-D4C18638AA6C}" type="slidenum">
              <a:rPr lang="en-US" smtClean="0"/>
              <a:t>3</a:t>
            </a:fld>
            <a:endParaRPr lang="en-US" dirty="0"/>
          </a:p>
        </p:txBody>
      </p:sp>
    </p:spTree>
    <p:extLst>
      <p:ext uri="{BB962C8B-B14F-4D97-AF65-F5344CB8AC3E}">
        <p14:creationId xmlns:p14="http://schemas.microsoft.com/office/powerpoint/2010/main" val="826719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E013AC-24E7-4039-AAED-A1EFB7094F27}" type="slidenum">
              <a:rPr lang="en-US" smtClean="0"/>
              <a:t>35</a:t>
            </a:fld>
            <a:endParaRPr lang="en-US" dirty="0"/>
          </a:p>
        </p:txBody>
      </p:sp>
    </p:spTree>
    <p:extLst>
      <p:ext uri="{BB962C8B-B14F-4D97-AF65-F5344CB8AC3E}">
        <p14:creationId xmlns:p14="http://schemas.microsoft.com/office/powerpoint/2010/main" val="1772979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smtClean="0"/>
              <a:t>Slide </a:t>
            </a:r>
            <a:fld id="{29DE756F-184F-4D3A-B7EF-A08AD88F334E}" type="slidenum">
              <a:rPr lang="en-US" smtClean="0"/>
              <a:pPr/>
              <a:t>36</a:t>
            </a:fld>
            <a:endParaRPr lang="en-US" dirty="0"/>
          </a:p>
        </p:txBody>
      </p:sp>
    </p:spTree>
    <p:extLst>
      <p:ext uri="{BB962C8B-B14F-4D97-AF65-F5344CB8AC3E}">
        <p14:creationId xmlns:p14="http://schemas.microsoft.com/office/powerpoint/2010/main" val="2726049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collaboratives. </a:t>
            </a:r>
            <a:endParaRPr lang="en-US" dirty="0"/>
          </a:p>
        </p:txBody>
      </p:sp>
      <p:sp>
        <p:nvSpPr>
          <p:cNvPr id="4" name="Slide Number Placeholder 3"/>
          <p:cNvSpPr>
            <a:spLocks noGrp="1"/>
          </p:cNvSpPr>
          <p:nvPr>
            <p:ph type="sldNum" sz="quarter" idx="10"/>
          </p:nvPr>
        </p:nvSpPr>
        <p:spPr/>
        <p:txBody>
          <a:bodyPr/>
          <a:lstStyle/>
          <a:p>
            <a:fld id="{BAE013AC-24E7-4039-AAED-A1EFB7094F27}" type="slidenum">
              <a:rPr lang="en-US" smtClean="0"/>
              <a:t>37</a:t>
            </a:fld>
            <a:endParaRPr lang="en-US" dirty="0"/>
          </a:p>
        </p:txBody>
      </p:sp>
    </p:spTree>
    <p:extLst>
      <p:ext uri="{BB962C8B-B14F-4D97-AF65-F5344CB8AC3E}">
        <p14:creationId xmlns:p14="http://schemas.microsoft.com/office/powerpoint/2010/main" val="4134614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1" dirty="0">
              <a:solidFill>
                <a:srgbClr val="022167"/>
              </a:solidFill>
            </a:endParaRPr>
          </a:p>
        </p:txBody>
      </p:sp>
      <p:sp>
        <p:nvSpPr>
          <p:cNvPr id="4" name="Slide Number Placeholder 3"/>
          <p:cNvSpPr>
            <a:spLocks noGrp="1"/>
          </p:cNvSpPr>
          <p:nvPr>
            <p:ph type="sldNum" sz="quarter" idx="10"/>
          </p:nvPr>
        </p:nvSpPr>
        <p:spPr/>
        <p:txBody>
          <a:bodyPr/>
          <a:lstStyle/>
          <a:p>
            <a:fld id="{CBDAAF85-5CE8-F94C-BDC4-D4C18638AA6C}" type="slidenum">
              <a:rPr lang="en-US" smtClean="0"/>
              <a:t>39</a:t>
            </a:fld>
            <a:endParaRPr lang="en-US" dirty="0"/>
          </a:p>
        </p:txBody>
      </p:sp>
    </p:spTree>
    <p:extLst>
      <p:ext uri="{BB962C8B-B14F-4D97-AF65-F5344CB8AC3E}">
        <p14:creationId xmlns:p14="http://schemas.microsoft.com/office/powerpoint/2010/main" val="1325886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22167"/>
              </a:solidFill>
            </a:endParaRPr>
          </a:p>
        </p:txBody>
      </p:sp>
      <p:sp>
        <p:nvSpPr>
          <p:cNvPr id="4" name="Slide Number Placeholder 3"/>
          <p:cNvSpPr>
            <a:spLocks noGrp="1"/>
          </p:cNvSpPr>
          <p:nvPr>
            <p:ph type="sldNum" sz="quarter" idx="10"/>
          </p:nvPr>
        </p:nvSpPr>
        <p:spPr/>
        <p:txBody>
          <a:bodyPr/>
          <a:lstStyle/>
          <a:p>
            <a:fld id="{CBDAAF85-5CE8-F94C-BDC4-D4C18638AA6C}" type="slidenum">
              <a:rPr lang="en-US" smtClean="0"/>
              <a:t>40</a:t>
            </a:fld>
            <a:endParaRPr lang="en-US" dirty="0"/>
          </a:p>
        </p:txBody>
      </p:sp>
    </p:spTree>
    <p:extLst>
      <p:ext uri="{BB962C8B-B14F-4D97-AF65-F5344CB8AC3E}">
        <p14:creationId xmlns:p14="http://schemas.microsoft.com/office/powerpoint/2010/main" val="77913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22167"/>
                </a:solidFill>
              </a:rPr>
              <a:t>You can create involvement on any level.</a:t>
            </a:r>
          </a:p>
          <a:p>
            <a:endParaRPr lang="en-US" sz="1200" dirty="0">
              <a:solidFill>
                <a:srgbClr val="022167"/>
              </a:solidFill>
            </a:endParaRPr>
          </a:p>
          <a:p>
            <a:r>
              <a:rPr lang="en-US" sz="1200" dirty="0">
                <a:solidFill>
                  <a:srgbClr val="022167"/>
                </a:solidFill>
              </a:rPr>
              <a:t>On an individual level,  you can start assessing and creating your own healthy changes.</a:t>
            </a:r>
          </a:p>
          <a:p>
            <a:endParaRPr lang="en-US" sz="1200" dirty="0">
              <a:solidFill>
                <a:srgbClr val="022167"/>
              </a:solidFill>
            </a:endParaRPr>
          </a:p>
          <a:p>
            <a:r>
              <a:rPr lang="en-US" sz="1200" dirty="0">
                <a:solidFill>
                  <a:srgbClr val="022167"/>
                </a:solidFill>
              </a:rPr>
              <a:t>Today, we’re going to take this idea one step further and look at how to affect change in the facility, benefitting your residents and the staff.</a:t>
            </a:r>
          </a:p>
          <a:p>
            <a:endParaRPr lang="en-US" sz="1200" dirty="0">
              <a:solidFill>
                <a:srgbClr val="022167"/>
              </a:solidFill>
            </a:endParaRPr>
          </a:p>
        </p:txBody>
      </p:sp>
      <p:sp>
        <p:nvSpPr>
          <p:cNvPr id="4" name="Slide Number Placeholder 3"/>
          <p:cNvSpPr>
            <a:spLocks noGrp="1"/>
          </p:cNvSpPr>
          <p:nvPr>
            <p:ph type="sldNum" sz="quarter" idx="10"/>
          </p:nvPr>
        </p:nvSpPr>
        <p:spPr/>
        <p:txBody>
          <a:bodyPr/>
          <a:lstStyle/>
          <a:p>
            <a:fld id="{CBDAAF85-5CE8-F94C-BDC4-D4C18638AA6C}" type="slidenum">
              <a:rPr lang="en-US" smtClean="0"/>
              <a:t>41</a:t>
            </a:fld>
            <a:endParaRPr lang="en-US" dirty="0"/>
          </a:p>
        </p:txBody>
      </p:sp>
    </p:spTree>
    <p:extLst>
      <p:ext uri="{BB962C8B-B14F-4D97-AF65-F5344CB8AC3E}">
        <p14:creationId xmlns:p14="http://schemas.microsoft.com/office/powerpoint/2010/main" val="2395731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22167"/>
                </a:solidFill>
              </a:rPr>
              <a:t>The most important thing to remember is that there are many opportunities to engage and bring about positive, healthy changes. </a:t>
            </a:r>
          </a:p>
          <a:p>
            <a:endParaRPr lang="en-US" sz="1200" dirty="0">
              <a:solidFill>
                <a:srgbClr val="022167"/>
              </a:solidFill>
            </a:endParaRPr>
          </a:p>
          <a:p>
            <a:r>
              <a:rPr lang="en-US" sz="1200" dirty="0">
                <a:solidFill>
                  <a:srgbClr val="022167"/>
                </a:solidFill>
              </a:rPr>
              <a:t>Thank you for your time and participation today.</a:t>
            </a:r>
          </a:p>
          <a:p>
            <a:endParaRPr lang="en-US" sz="1200" dirty="0">
              <a:solidFill>
                <a:srgbClr val="022167"/>
              </a:solidFill>
            </a:endParaRPr>
          </a:p>
          <a:p>
            <a:r>
              <a:rPr lang="en-US" sz="1200" dirty="0">
                <a:solidFill>
                  <a:srgbClr val="022167"/>
                </a:solidFill>
              </a:rPr>
              <a:t>Please contact us to talk more about your ideas and goals. There may be active community groups who can assist you, for example.</a:t>
            </a:r>
          </a:p>
          <a:p>
            <a:endParaRPr lang="en-US" sz="1200" dirty="0">
              <a:solidFill>
                <a:srgbClr val="022167"/>
              </a:solidFill>
            </a:endParaRPr>
          </a:p>
          <a:p>
            <a:r>
              <a:rPr lang="en-US" sz="1200" dirty="0">
                <a:solidFill>
                  <a:srgbClr val="022167"/>
                </a:solidFill>
              </a:rPr>
              <a:t>Please fill out the evaluation for this session before you leave and enjoy the rest of your meeting activities.</a:t>
            </a:r>
          </a:p>
          <a:p>
            <a:endParaRPr lang="en-US" sz="1200" dirty="0">
              <a:solidFill>
                <a:srgbClr val="022167"/>
              </a:solidFill>
            </a:endParaRPr>
          </a:p>
        </p:txBody>
      </p:sp>
      <p:sp>
        <p:nvSpPr>
          <p:cNvPr id="4" name="Slide Number Placeholder 3"/>
          <p:cNvSpPr>
            <a:spLocks noGrp="1"/>
          </p:cNvSpPr>
          <p:nvPr>
            <p:ph type="sldNum" sz="quarter" idx="10"/>
          </p:nvPr>
        </p:nvSpPr>
        <p:spPr/>
        <p:txBody>
          <a:bodyPr/>
          <a:lstStyle/>
          <a:p>
            <a:fld id="{CBDAAF85-5CE8-F94C-BDC4-D4C18638AA6C}" type="slidenum">
              <a:rPr lang="en-US" smtClean="0"/>
              <a:t>42</a:t>
            </a:fld>
            <a:endParaRPr lang="en-US" dirty="0"/>
          </a:p>
        </p:txBody>
      </p:sp>
    </p:spTree>
    <p:extLst>
      <p:ext uri="{BB962C8B-B14F-4D97-AF65-F5344CB8AC3E}">
        <p14:creationId xmlns:p14="http://schemas.microsoft.com/office/powerpoint/2010/main" val="9599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558"/>
            <a:endParaRPr lang="en-US" dirty="0" smtClean="0"/>
          </a:p>
        </p:txBody>
      </p:sp>
      <p:sp>
        <p:nvSpPr>
          <p:cNvPr id="4" name="Slide Number Placeholder 3"/>
          <p:cNvSpPr>
            <a:spLocks noGrp="1"/>
          </p:cNvSpPr>
          <p:nvPr>
            <p:ph type="sldNum" sz="quarter" idx="10"/>
          </p:nvPr>
        </p:nvSpPr>
        <p:spPr/>
        <p:txBody>
          <a:bodyPr/>
          <a:lstStyle/>
          <a:p>
            <a:fld id="{96DBCD1E-DC4E-4582-AB42-01432C806697}" type="slidenum">
              <a:rPr lang="en-US" smtClean="0"/>
              <a:t>5</a:t>
            </a:fld>
            <a:endParaRPr lang="en-US" dirty="0"/>
          </a:p>
        </p:txBody>
      </p:sp>
    </p:spTree>
    <p:extLst>
      <p:ext uri="{BB962C8B-B14F-4D97-AF65-F5344CB8AC3E}">
        <p14:creationId xmlns:p14="http://schemas.microsoft.com/office/powerpoint/2010/main" val="325360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DAAF85-5CE8-F94C-BDC4-D4C18638AA6C}" type="slidenum">
              <a:rPr lang="en-US" smtClean="0"/>
              <a:t>6</a:t>
            </a:fld>
            <a:endParaRPr lang="en-US" dirty="0"/>
          </a:p>
        </p:txBody>
      </p:sp>
    </p:spTree>
    <p:extLst>
      <p:ext uri="{BB962C8B-B14F-4D97-AF65-F5344CB8AC3E}">
        <p14:creationId xmlns:p14="http://schemas.microsoft.com/office/powerpoint/2010/main" val="24594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buFont typeface="Arial" panose="020B0604020202020204" pitchFamily="34" charset="0"/>
              <a:buChar char="•"/>
            </a:pPr>
            <a:r>
              <a:rPr lang="en-US" dirty="0" smtClean="0"/>
              <a:t>2017 - 5M representing 18% of total population </a:t>
            </a:r>
          </a:p>
          <a:p>
            <a:pPr marL="349964" indent="-349964">
              <a:buFont typeface="Arial" panose="020B0604020202020204" pitchFamily="34" charset="0"/>
              <a:buChar char="•"/>
            </a:pPr>
            <a:r>
              <a:rPr lang="en-US" dirty="0" smtClean="0"/>
              <a:t>2030 - 7.7M representing 21% of total population</a:t>
            </a:r>
          </a:p>
          <a:p>
            <a:pPr marL="349964" indent="-349964">
              <a:buFont typeface="Arial" panose="020B0604020202020204" pitchFamily="34" charset="0"/>
              <a:buChar char="•"/>
            </a:pPr>
            <a:r>
              <a:rPr lang="en-US" dirty="0" smtClean="0"/>
              <a:t>2050 - 12.1M representing 22% of total population</a:t>
            </a:r>
          </a:p>
          <a:p>
            <a:endParaRPr lang="en-US" dirty="0"/>
          </a:p>
        </p:txBody>
      </p:sp>
      <p:sp>
        <p:nvSpPr>
          <p:cNvPr id="4" name="Slide Number Placeholder 3"/>
          <p:cNvSpPr>
            <a:spLocks noGrp="1"/>
          </p:cNvSpPr>
          <p:nvPr>
            <p:ph type="sldNum" sz="quarter" idx="10"/>
          </p:nvPr>
        </p:nvSpPr>
        <p:spPr/>
        <p:txBody>
          <a:bodyPr/>
          <a:lstStyle/>
          <a:p>
            <a:r>
              <a:rPr lang="en-US" dirty="0" smtClean="0"/>
              <a:t>Slide </a:t>
            </a:r>
            <a:fld id="{29DE756F-184F-4D3A-B7EF-A08AD88F334E}" type="slidenum">
              <a:rPr lang="en-US" smtClean="0"/>
              <a:pPr/>
              <a:t>7</a:t>
            </a:fld>
            <a:endParaRPr lang="en-US" dirty="0"/>
          </a:p>
        </p:txBody>
      </p:sp>
    </p:spTree>
    <p:extLst>
      <p:ext uri="{BB962C8B-B14F-4D97-AF65-F5344CB8AC3E}">
        <p14:creationId xmlns:p14="http://schemas.microsoft.com/office/powerpoint/2010/main" val="119545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2017 data unless otherwise noted</a:t>
            </a:r>
          </a:p>
          <a:p>
            <a:endParaRPr lang="en-US" dirty="0" smtClean="0"/>
          </a:p>
          <a:p>
            <a:r>
              <a:rPr lang="en-US" dirty="0" smtClean="0"/>
              <a:t>Like all states, Texas</a:t>
            </a:r>
            <a:r>
              <a:rPr lang="en-US" baseline="0" dirty="0" smtClean="0"/>
              <a:t> faces many challenges to providing services/supports for our older residents</a:t>
            </a:r>
          </a:p>
          <a:p>
            <a:r>
              <a:rPr lang="en-US" dirty="0" smtClean="0"/>
              <a:t>Increased racial/ethnic diversity</a:t>
            </a:r>
          </a:p>
          <a:p>
            <a:r>
              <a:rPr lang="en-US" dirty="0" smtClean="0"/>
              <a:t>Wider age gap between young and older groups</a:t>
            </a:r>
          </a:p>
          <a:p>
            <a:r>
              <a:rPr lang="en-US" dirty="0" smtClean="0"/>
              <a:t>Increase in an older workforce</a:t>
            </a:r>
          </a:p>
          <a:p>
            <a:r>
              <a:rPr lang="en-US" dirty="0" smtClean="0"/>
              <a:t>Rural isolation</a:t>
            </a:r>
          </a:p>
          <a:p>
            <a:r>
              <a:rPr lang="en-US" dirty="0" smtClean="0"/>
              <a:t>Increased life expectancy</a:t>
            </a:r>
          </a:p>
          <a:p>
            <a:r>
              <a:rPr lang="en-US" dirty="0" smtClean="0"/>
              <a:t>Wider economic</a:t>
            </a:r>
            <a:r>
              <a:rPr lang="en-US" baseline="0" dirty="0" smtClean="0"/>
              <a:t> disparities</a:t>
            </a:r>
          </a:p>
          <a:p>
            <a:r>
              <a:rPr lang="en-US" baseline="0" dirty="0" smtClean="0"/>
              <a:t>Increase in divorces/people living alone</a:t>
            </a:r>
          </a:p>
          <a:p>
            <a:r>
              <a:rPr lang="en-US" baseline="0" dirty="0" smtClean="0"/>
              <a:t>Increased rate of older adults needing nursing care</a:t>
            </a:r>
          </a:p>
          <a:p>
            <a:r>
              <a:rPr lang="en-US" baseline="0" dirty="0" smtClean="0"/>
              <a:t>Increase of older adults with dementia </a:t>
            </a:r>
          </a:p>
          <a:p>
            <a:r>
              <a:rPr lang="en-US" baseline="0" dirty="0" smtClean="0"/>
              <a:t>Increase in the financial impact on our Social Security and Medicare/Medicaid systems that are in place</a:t>
            </a:r>
            <a:endParaRPr lang="en-US" dirty="0" smtClean="0"/>
          </a:p>
        </p:txBody>
      </p:sp>
      <p:sp>
        <p:nvSpPr>
          <p:cNvPr id="4" name="Slide Number Placeholder 3"/>
          <p:cNvSpPr>
            <a:spLocks noGrp="1"/>
          </p:cNvSpPr>
          <p:nvPr>
            <p:ph type="sldNum" sz="quarter" idx="10"/>
          </p:nvPr>
        </p:nvSpPr>
        <p:spPr/>
        <p:txBody>
          <a:bodyPr/>
          <a:lstStyle/>
          <a:p>
            <a:fld id="{CBDAAF85-5CE8-F94C-BDC4-D4C18638AA6C}" type="slidenum">
              <a:rPr lang="en-US" smtClean="0"/>
              <a:t>8</a:t>
            </a:fld>
            <a:endParaRPr lang="en-US" dirty="0"/>
          </a:p>
        </p:txBody>
      </p:sp>
    </p:spTree>
    <p:extLst>
      <p:ext uri="{BB962C8B-B14F-4D97-AF65-F5344CB8AC3E}">
        <p14:creationId xmlns:p14="http://schemas.microsoft.com/office/powerpoint/2010/main" val="3876176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 2015 FPL </a:t>
            </a:r>
            <a:r>
              <a:rPr lang="en-US" baseline="0" dirty="0" smtClean="0"/>
              <a:t>was $11,770 annual</a:t>
            </a:r>
          </a:p>
          <a:p>
            <a:pPr defTabSz="933237">
              <a:defRPr/>
            </a:pPr>
            <a:endParaRPr lang="en-US" baseline="0" dirty="0" smtClean="0"/>
          </a:p>
          <a:p>
            <a:pPr defTabSz="933237">
              <a:defRPr/>
            </a:pPr>
            <a:r>
              <a:rPr lang="en-US" sz="1600" b="0" i="0" u="none" strike="noStrike" kern="1200" dirty="0" smtClean="0">
                <a:solidFill>
                  <a:schemeClr val="tx1"/>
                </a:solidFill>
                <a:effectLst/>
                <a:latin typeface="+mn-lt"/>
                <a:ea typeface="+mn-ea"/>
                <a:cs typeface="+mn-cs"/>
              </a:rPr>
              <a:t>AGE GROUP</a:t>
            </a:r>
            <a:r>
              <a:rPr lang="en-US" dirty="0" smtClean="0"/>
              <a:t> </a:t>
            </a:r>
            <a:r>
              <a:rPr lang="en-US" sz="1600" b="0" i="0" u="none" strike="noStrike" kern="1200" dirty="0" smtClean="0">
                <a:solidFill>
                  <a:schemeClr val="tx1"/>
                </a:solidFill>
                <a:effectLst/>
                <a:latin typeface="+mn-lt"/>
                <a:ea typeface="+mn-ea"/>
                <a:cs typeface="+mn-cs"/>
              </a:rPr>
              <a:t>Age 60-64</a:t>
            </a:r>
            <a:r>
              <a:rPr lang="en-US" dirty="0" smtClean="0"/>
              <a:t> </a:t>
            </a:r>
            <a:r>
              <a:rPr lang="en-US" sz="1600" b="0" i="0" u="none" strike="noStrike" kern="1200" dirty="0" smtClean="0">
                <a:solidFill>
                  <a:schemeClr val="tx1"/>
                </a:solidFill>
                <a:effectLst/>
                <a:latin typeface="+mn-lt"/>
                <a:ea typeface="+mn-ea"/>
                <a:cs typeface="+mn-cs"/>
              </a:rPr>
              <a:t>764,965</a:t>
            </a:r>
            <a:r>
              <a:rPr lang="en-US" dirty="0" smtClean="0"/>
              <a:t> </a:t>
            </a:r>
            <a:r>
              <a:rPr lang="en-US" sz="1600" b="0" i="0" u="none" strike="noStrike" kern="1200" dirty="0" smtClean="0">
                <a:solidFill>
                  <a:schemeClr val="tx1"/>
                </a:solidFill>
                <a:effectLst/>
                <a:latin typeface="+mn-lt"/>
                <a:ea typeface="+mn-ea"/>
                <a:cs typeface="+mn-cs"/>
              </a:rPr>
              <a:t>54.1%</a:t>
            </a:r>
            <a:r>
              <a:rPr lang="en-US" dirty="0" smtClean="0"/>
              <a:t> </a:t>
            </a:r>
            <a:r>
              <a:rPr lang="en-US" sz="1600" b="0" i="0" u="none" strike="noStrike" kern="1200" dirty="0" smtClean="0">
                <a:solidFill>
                  <a:schemeClr val="tx1"/>
                </a:solidFill>
                <a:effectLst/>
                <a:latin typeface="+mn-lt"/>
                <a:ea typeface="+mn-ea"/>
                <a:cs typeface="+mn-cs"/>
              </a:rPr>
              <a:t>25,579</a:t>
            </a:r>
            <a:r>
              <a:rPr lang="en-US" dirty="0" smtClean="0"/>
              <a:t> </a:t>
            </a:r>
            <a:r>
              <a:rPr lang="en-US" sz="1600" b="0" i="0" u="none" strike="noStrike" kern="1200" dirty="0" smtClean="0">
                <a:solidFill>
                  <a:schemeClr val="tx1"/>
                </a:solidFill>
                <a:effectLst/>
                <a:latin typeface="+mn-lt"/>
                <a:ea typeface="+mn-ea"/>
                <a:cs typeface="+mn-cs"/>
              </a:rPr>
              <a:t>1.8%</a:t>
            </a:r>
            <a:r>
              <a:rPr lang="en-US" dirty="0" smtClean="0"/>
              <a:t> </a:t>
            </a:r>
            <a:r>
              <a:rPr lang="en-US" sz="1600" b="0" i="0" u="none" strike="noStrike" kern="1200" dirty="0" smtClean="0">
                <a:solidFill>
                  <a:schemeClr val="tx1"/>
                </a:solidFill>
                <a:effectLst/>
                <a:latin typeface="+mn-lt"/>
                <a:ea typeface="+mn-ea"/>
                <a:cs typeface="+mn-cs"/>
              </a:rPr>
              <a:t>623,426</a:t>
            </a:r>
            <a:r>
              <a:rPr lang="en-US" dirty="0" smtClean="0"/>
              <a:t> </a:t>
            </a:r>
            <a:r>
              <a:rPr lang="en-US" sz="1600" b="0" i="0" u="none" strike="noStrike" kern="1200" dirty="0" smtClean="0">
                <a:solidFill>
                  <a:schemeClr val="tx1"/>
                </a:solidFill>
                <a:effectLst/>
                <a:latin typeface="+mn-lt"/>
                <a:ea typeface="+mn-ea"/>
                <a:cs typeface="+mn-cs"/>
              </a:rPr>
              <a:t>44.1%</a:t>
            </a:r>
            <a:r>
              <a:rPr lang="en-US" dirty="0" smtClean="0"/>
              <a:t> </a:t>
            </a:r>
            <a:r>
              <a:rPr lang="en-US" sz="1600" b="0" i="0" u="none" strike="noStrike" kern="1200" dirty="0" smtClean="0">
                <a:solidFill>
                  <a:schemeClr val="tx1"/>
                </a:solidFill>
                <a:effectLst/>
                <a:latin typeface="+mn-lt"/>
                <a:ea typeface="+mn-ea"/>
                <a:cs typeface="+mn-cs"/>
              </a:rPr>
              <a:t>55.9%</a:t>
            </a:r>
            <a:r>
              <a:rPr lang="en-US" dirty="0" smtClean="0"/>
              <a:t> </a:t>
            </a:r>
            <a:r>
              <a:rPr lang="en-US" sz="1600" b="0" i="0" u="none" strike="noStrike" kern="1200" dirty="0" smtClean="0">
                <a:solidFill>
                  <a:schemeClr val="tx1"/>
                </a:solidFill>
                <a:effectLst/>
                <a:latin typeface="+mn-lt"/>
                <a:ea typeface="+mn-ea"/>
                <a:cs typeface="+mn-cs"/>
              </a:rPr>
              <a:t>1,413,970</a:t>
            </a:r>
            <a:r>
              <a:rPr lang="en-US" dirty="0" smtClean="0"/>
              <a:t> </a:t>
            </a:r>
            <a:r>
              <a:rPr lang="en-US" sz="1600" b="0" i="0" u="none" strike="noStrike" kern="1200" dirty="0" smtClean="0">
                <a:solidFill>
                  <a:schemeClr val="tx1"/>
                </a:solidFill>
                <a:effectLst/>
                <a:latin typeface="+mn-lt"/>
                <a:ea typeface="+mn-ea"/>
                <a:cs typeface="+mn-cs"/>
              </a:rPr>
              <a:t>Age 65 - 69</a:t>
            </a:r>
            <a:r>
              <a:rPr lang="en-US" dirty="0" smtClean="0"/>
              <a:t> </a:t>
            </a:r>
            <a:r>
              <a:rPr lang="en-US" sz="1600" b="0" i="0" u="none" strike="noStrike" kern="1200" dirty="0" smtClean="0">
                <a:solidFill>
                  <a:schemeClr val="tx1"/>
                </a:solidFill>
                <a:effectLst/>
                <a:latin typeface="+mn-lt"/>
                <a:ea typeface="+mn-ea"/>
                <a:cs typeface="+mn-cs"/>
              </a:rPr>
              <a:t>357,241</a:t>
            </a:r>
            <a:r>
              <a:rPr lang="en-US" dirty="0" smtClean="0"/>
              <a:t> </a:t>
            </a:r>
            <a:r>
              <a:rPr lang="en-US" sz="1600" b="0" i="0" u="none" strike="noStrike" kern="1200" dirty="0" smtClean="0">
                <a:solidFill>
                  <a:schemeClr val="tx1"/>
                </a:solidFill>
                <a:effectLst/>
                <a:latin typeface="+mn-lt"/>
                <a:ea typeface="+mn-ea"/>
                <a:cs typeface="+mn-cs"/>
              </a:rPr>
              <a:t>31.7%</a:t>
            </a:r>
            <a:r>
              <a:rPr lang="en-US" dirty="0" smtClean="0"/>
              <a:t> </a:t>
            </a:r>
            <a:r>
              <a:rPr lang="en-US" sz="1600" b="0" i="0" u="none" strike="noStrike" kern="1200" dirty="0" smtClean="0">
                <a:solidFill>
                  <a:schemeClr val="tx1"/>
                </a:solidFill>
                <a:effectLst/>
                <a:latin typeface="+mn-lt"/>
                <a:ea typeface="+mn-ea"/>
                <a:cs typeface="+mn-cs"/>
              </a:rPr>
              <a:t>12,512</a:t>
            </a:r>
            <a:r>
              <a:rPr lang="en-US" dirty="0" smtClean="0"/>
              <a:t> </a:t>
            </a:r>
            <a:r>
              <a:rPr lang="en-US" sz="1600" b="0" i="0" u="none" strike="noStrike" kern="1200" dirty="0" smtClean="0">
                <a:solidFill>
                  <a:schemeClr val="tx1"/>
                </a:solidFill>
                <a:effectLst/>
                <a:latin typeface="+mn-lt"/>
                <a:ea typeface="+mn-ea"/>
                <a:cs typeface="+mn-cs"/>
              </a:rPr>
              <a:t>1.1%</a:t>
            </a:r>
            <a:r>
              <a:rPr lang="en-US" dirty="0" smtClean="0"/>
              <a:t> </a:t>
            </a:r>
            <a:r>
              <a:rPr lang="en-US" sz="1600" b="0" i="0" u="none" strike="noStrike" kern="1200" dirty="0" smtClean="0">
                <a:solidFill>
                  <a:schemeClr val="tx1"/>
                </a:solidFill>
                <a:effectLst/>
                <a:latin typeface="+mn-lt"/>
                <a:ea typeface="+mn-ea"/>
                <a:cs typeface="+mn-cs"/>
              </a:rPr>
              <a:t>758,106</a:t>
            </a:r>
            <a:r>
              <a:rPr lang="en-US" dirty="0" smtClean="0"/>
              <a:t> </a:t>
            </a:r>
            <a:r>
              <a:rPr lang="en-US" sz="1600" b="0" i="0" u="none" strike="noStrike" kern="1200" dirty="0" smtClean="0">
                <a:solidFill>
                  <a:schemeClr val="tx1"/>
                </a:solidFill>
                <a:effectLst/>
                <a:latin typeface="+mn-lt"/>
                <a:ea typeface="+mn-ea"/>
                <a:cs typeface="+mn-cs"/>
              </a:rPr>
              <a:t>67.2%</a:t>
            </a:r>
            <a:r>
              <a:rPr lang="en-US" dirty="0" smtClean="0"/>
              <a:t> </a:t>
            </a:r>
            <a:r>
              <a:rPr lang="en-US" sz="1600" b="0" i="0" u="none" strike="noStrike" kern="1200" dirty="0" smtClean="0">
                <a:solidFill>
                  <a:schemeClr val="tx1"/>
                </a:solidFill>
                <a:effectLst/>
                <a:latin typeface="+mn-lt"/>
                <a:ea typeface="+mn-ea"/>
                <a:cs typeface="+mn-cs"/>
              </a:rPr>
              <a:t>32.8%</a:t>
            </a:r>
            <a:r>
              <a:rPr lang="en-US" dirty="0" smtClean="0"/>
              <a:t> </a:t>
            </a:r>
            <a:r>
              <a:rPr lang="en-US" sz="1600" b="0" i="0" u="none" strike="noStrike" kern="1200" dirty="0" smtClean="0">
                <a:solidFill>
                  <a:schemeClr val="tx1"/>
                </a:solidFill>
                <a:effectLst/>
                <a:latin typeface="+mn-lt"/>
                <a:ea typeface="+mn-ea"/>
                <a:cs typeface="+mn-cs"/>
              </a:rPr>
              <a:t>1,127,859</a:t>
            </a:r>
            <a:r>
              <a:rPr lang="en-US" dirty="0" smtClean="0"/>
              <a:t> </a:t>
            </a:r>
            <a:r>
              <a:rPr lang="en-US" sz="1600" b="0" i="0" u="none" strike="noStrike" kern="1200" dirty="0" smtClean="0">
                <a:solidFill>
                  <a:schemeClr val="tx1"/>
                </a:solidFill>
                <a:effectLst/>
                <a:latin typeface="+mn-lt"/>
                <a:ea typeface="+mn-ea"/>
                <a:cs typeface="+mn-cs"/>
              </a:rPr>
              <a:t>Age 70 - 74</a:t>
            </a:r>
            <a:r>
              <a:rPr lang="en-US" dirty="0" smtClean="0"/>
              <a:t> </a:t>
            </a:r>
            <a:r>
              <a:rPr lang="en-US" sz="1600" b="0" i="0" u="none" strike="noStrike" kern="1200" dirty="0" smtClean="0">
                <a:solidFill>
                  <a:schemeClr val="tx1"/>
                </a:solidFill>
                <a:effectLst/>
                <a:latin typeface="+mn-lt"/>
                <a:ea typeface="+mn-ea"/>
                <a:cs typeface="+mn-cs"/>
              </a:rPr>
              <a:t>143,080</a:t>
            </a:r>
            <a:r>
              <a:rPr lang="en-US" dirty="0" smtClean="0"/>
              <a:t> </a:t>
            </a:r>
            <a:r>
              <a:rPr lang="en-US" sz="1600" b="0" i="0" u="none" strike="noStrike" kern="1200" dirty="0" smtClean="0">
                <a:solidFill>
                  <a:schemeClr val="tx1"/>
                </a:solidFill>
                <a:effectLst/>
                <a:latin typeface="+mn-lt"/>
                <a:ea typeface="+mn-ea"/>
                <a:cs typeface="+mn-cs"/>
              </a:rPr>
              <a:t>17.8%</a:t>
            </a:r>
            <a:r>
              <a:rPr lang="en-US" dirty="0" smtClean="0"/>
              <a:t> </a:t>
            </a:r>
            <a:r>
              <a:rPr lang="en-US" sz="1600" b="0" i="0" u="none" strike="noStrike" kern="1200" dirty="0" smtClean="0">
                <a:solidFill>
                  <a:schemeClr val="tx1"/>
                </a:solidFill>
                <a:effectLst/>
                <a:latin typeface="+mn-lt"/>
                <a:ea typeface="+mn-ea"/>
                <a:cs typeface="+mn-cs"/>
              </a:rPr>
              <a:t>4,519</a:t>
            </a:r>
            <a:r>
              <a:rPr lang="en-US" dirty="0" smtClean="0"/>
              <a:t> </a:t>
            </a:r>
            <a:r>
              <a:rPr lang="en-US" sz="1600" b="0" i="0" u="none" strike="noStrike" kern="1200" dirty="0" smtClean="0">
                <a:solidFill>
                  <a:schemeClr val="tx1"/>
                </a:solidFill>
                <a:effectLst/>
                <a:latin typeface="+mn-lt"/>
                <a:ea typeface="+mn-ea"/>
                <a:cs typeface="+mn-cs"/>
              </a:rPr>
              <a:t>0.6%</a:t>
            </a:r>
            <a:r>
              <a:rPr lang="en-US" dirty="0" smtClean="0"/>
              <a:t> </a:t>
            </a:r>
            <a:r>
              <a:rPr lang="en-US" sz="1600" b="0" i="0" u="none" strike="noStrike" kern="1200" dirty="0" smtClean="0">
                <a:solidFill>
                  <a:schemeClr val="tx1"/>
                </a:solidFill>
                <a:effectLst/>
                <a:latin typeface="+mn-lt"/>
                <a:ea typeface="+mn-ea"/>
                <a:cs typeface="+mn-cs"/>
              </a:rPr>
              <a:t>657,756</a:t>
            </a:r>
            <a:r>
              <a:rPr lang="en-US" dirty="0" smtClean="0"/>
              <a:t> </a:t>
            </a:r>
            <a:r>
              <a:rPr lang="en-US" sz="1600" b="0" i="0" u="none" strike="noStrike" kern="1200" dirty="0" smtClean="0">
                <a:solidFill>
                  <a:schemeClr val="tx1"/>
                </a:solidFill>
                <a:effectLst/>
                <a:latin typeface="+mn-lt"/>
                <a:ea typeface="+mn-ea"/>
                <a:cs typeface="+mn-cs"/>
              </a:rPr>
              <a:t>81.7%</a:t>
            </a:r>
            <a:r>
              <a:rPr lang="en-US" dirty="0" smtClean="0"/>
              <a:t> </a:t>
            </a:r>
            <a:r>
              <a:rPr lang="en-US" sz="1600" b="0" i="0" u="none" strike="noStrike" kern="1200" dirty="0" smtClean="0">
                <a:solidFill>
                  <a:schemeClr val="tx1"/>
                </a:solidFill>
                <a:effectLst/>
                <a:latin typeface="+mn-lt"/>
                <a:ea typeface="+mn-ea"/>
                <a:cs typeface="+mn-cs"/>
              </a:rPr>
              <a:t>18.3%</a:t>
            </a:r>
            <a:r>
              <a:rPr lang="en-US" dirty="0" smtClean="0"/>
              <a:t> </a:t>
            </a:r>
            <a:r>
              <a:rPr lang="en-US" sz="1600" b="0" i="0" u="none" strike="noStrike" kern="1200" dirty="0" smtClean="0">
                <a:solidFill>
                  <a:schemeClr val="tx1"/>
                </a:solidFill>
                <a:effectLst/>
                <a:latin typeface="+mn-lt"/>
                <a:ea typeface="+mn-ea"/>
                <a:cs typeface="+mn-cs"/>
              </a:rPr>
              <a:t>805,355</a:t>
            </a:r>
            <a:r>
              <a:rPr lang="en-US" dirty="0" smtClean="0"/>
              <a:t> </a:t>
            </a:r>
            <a:r>
              <a:rPr lang="en-US" sz="1600" b="0" i="0" u="none" strike="noStrike" kern="1200" dirty="0" smtClean="0">
                <a:solidFill>
                  <a:schemeClr val="tx1"/>
                </a:solidFill>
                <a:effectLst/>
                <a:latin typeface="+mn-lt"/>
                <a:ea typeface="+mn-ea"/>
                <a:cs typeface="+mn-cs"/>
              </a:rPr>
              <a:t>Age 75 - 79</a:t>
            </a:r>
            <a:r>
              <a:rPr lang="en-US" dirty="0" smtClean="0"/>
              <a:t> </a:t>
            </a:r>
            <a:r>
              <a:rPr lang="en-US" sz="1600" b="0" i="0" u="none" strike="noStrike" kern="1200" dirty="0" smtClean="0">
                <a:solidFill>
                  <a:schemeClr val="tx1"/>
                </a:solidFill>
                <a:effectLst/>
                <a:latin typeface="+mn-lt"/>
                <a:ea typeface="+mn-ea"/>
                <a:cs typeface="+mn-cs"/>
              </a:rPr>
              <a:t>58,324</a:t>
            </a:r>
            <a:r>
              <a:rPr lang="en-US" dirty="0" smtClean="0"/>
              <a:t> </a:t>
            </a:r>
            <a:r>
              <a:rPr lang="en-US" sz="1600" b="0" i="0" u="none" strike="noStrike" kern="1200" dirty="0" smtClean="0">
                <a:solidFill>
                  <a:schemeClr val="tx1"/>
                </a:solidFill>
                <a:effectLst/>
                <a:latin typeface="+mn-lt"/>
                <a:ea typeface="+mn-ea"/>
                <a:cs typeface="+mn-cs"/>
              </a:rPr>
              <a:t>10.5%</a:t>
            </a:r>
            <a:r>
              <a:rPr lang="en-US" dirty="0" smtClean="0"/>
              <a:t> </a:t>
            </a:r>
            <a:r>
              <a:rPr lang="en-US" sz="1600" b="0" i="0" u="none" strike="noStrike" kern="1200" dirty="0" smtClean="0">
                <a:solidFill>
                  <a:schemeClr val="tx1"/>
                </a:solidFill>
                <a:effectLst/>
                <a:latin typeface="+mn-lt"/>
                <a:ea typeface="+mn-ea"/>
                <a:cs typeface="+mn-cs"/>
              </a:rPr>
              <a:t>1,663</a:t>
            </a:r>
            <a:r>
              <a:rPr lang="en-US" dirty="0" smtClean="0"/>
              <a:t> </a:t>
            </a:r>
            <a:r>
              <a:rPr lang="en-US" sz="1600" b="0" i="0" u="none" strike="noStrike" kern="1200" dirty="0" smtClean="0">
                <a:solidFill>
                  <a:schemeClr val="tx1"/>
                </a:solidFill>
                <a:effectLst/>
                <a:latin typeface="+mn-lt"/>
                <a:ea typeface="+mn-ea"/>
                <a:cs typeface="+mn-cs"/>
              </a:rPr>
              <a:t>0.3%</a:t>
            </a:r>
            <a:r>
              <a:rPr lang="en-US" dirty="0" smtClean="0"/>
              <a:t> </a:t>
            </a:r>
            <a:r>
              <a:rPr lang="en-US" sz="1600" b="0" i="0" u="none" strike="noStrike" kern="1200" dirty="0" smtClean="0">
                <a:solidFill>
                  <a:schemeClr val="tx1"/>
                </a:solidFill>
                <a:effectLst/>
                <a:latin typeface="+mn-lt"/>
                <a:ea typeface="+mn-ea"/>
                <a:cs typeface="+mn-cs"/>
              </a:rPr>
              <a:t>494,295</a:t>
            </a:r>
            <a:r>
              <a:rPr lang="en-US" dirty="0" smtClean="0"/>
              <a:t> </a:t>
            </a:r>
            <a:r>
              <a:rPr lang="en-US" sz="1600" b="0" i="0" u="none" strike="noStrike" kern="1200" dirty="0" smtClean="0">
                <a:solidFill>
                  <a:schemeClr val="tx1"/>
                </a:solidFill>
                <a:effectLst/>
                <a:latin typeface="+mn-lt"/>
                <a:ea typeface="+mn-ea"/>
                <a:cs typeface="+mn-cs"/>
              </a:rPr>
              <a:t>89.2%</a:t>
            </a:r>
            <a:r>
              <a:rPr lang="en-US" dirty="0" smtClean="0"/>
              <a:t> </a:t>
            </a:r>
            <a:r>
              <a:rPr lang="en-US" sz="1600" b="0" i="0" u="none" strike="noStrike" kern="1200" dirty="0" smtClean="0">
                <a:solidFill>
                  <a:schemeClr val="tx1"/>
                </a:solidFill>
                <a:effectLst/>
                <a:latin typeface="+mn-lt"/>
                <a:ea typeface="+mn-ea"/>
                <a:cs typeface="+mn-cs"/>
              </a:rPr>
              <a:t>10.8%</a:t>
            </a:r>
            <a:r>
              <a:rPr lang="en-US" dirty="0" smtClean="0"/>
              <a:t> </a:t>
            </a:r>
            <a:r>
              <a:rPr lang="en-US" sz="1600" b="0" i="0" u="none" strike="noStrike" kern="1200" dirty="0" smtClean="0">
                <a:solidFill>
                  <a:schemeClr val="tx1"/>
                </a:solidFill>
                <a:effectLst/>
                <a:latin typeface="+mn-lt"/>
                <a:ea typeface="+mn-ea"/>
                <a:cs typeface="+mn-cs"/>
              </a:rPr>
              <a:t>554,282</a:t>
            </a:r>
            <a:r>
              <a:rPr lang="en-US" dirty="0" smtClean="0"/>
              <a:t> </a:t>
            </a:r>
            <a:r>
              <a:rPr lang="en-US" sz="1600" b="0" i="0" u="none" strike="noStrike" kern="1200" dirty="0" smtClean="0">
                <a:solidFill>
                  <a:schemeClr val="tx1"/>
                </a:solidFill>
                <a:effectLst/>
                <a:latin typeface="+mn-lt"/>
                <a:ea typeface="+mn-ea"/>
                <a:cs typeface="+mn-cs"/>
              </a:rPr>
              <a:t>Age 80+</a:t>
            </a:r>
            <a:r>
              <a:rPr lang="en-US" dirty="0" smtClean="0"/>
              <a:t> </a:t>
            </a:r>
            <a:r>
              <a:rPr lang="en-US" sz="1600" b="0" i="0" u="none" strike="noStrike" kern="1200" dirty="0" smtClean="0">
                <a:solidFill>
                  <a:schemeClr val="tx1"/>
                </a:solidFill>
                <a:effectLst/>
                <a:latin typeface="+mn-lt"/>
                <a:ea typeface="+mn-ea"/>
                <a:cs typeface="+mn-cs"/>
              </a:rPr>
              <a:t>30,424</a:t>
            </a:r>
            <a:r>
              <a:rPr lang="en-US" dirty="0" smtClean="0"/>
              <a:t> </a:t>
            </a:r>
            <a:r>
              <a:rPr lang="en-US" sz="1600" b="0" i="0" u="none" strike="noStrike" kern="1200" dirty="0" smtClean="0">
                <a:solidFill>
                  <a:schemeClr val="tx1"/>
                </a:solidFill>
                <a:effectLst/>
                <a:latin typeface="+mn-lt"/>
                <a:ea typeface="+mn-ea"/>
                <a:cs typeface="+mn-cs"/>
              </a:rPr>
              <a:t>4.2%</a:t>
            </a:r>
            <a:r>
              <a:rPr lang="en-US" dirty="0" smtClean="0"/>
              <a:t> </a:t>
            </a:r>
            <a:r>
              <a:rPr lang="en-US" sz="1600" b="0" i="0" u="none" strike="noStrike" kern="1200" dirty="0" smtClean="0">
                <a:solidFill>
                  <a:schemeClr val="tx1"/>
                </a:solidFill>
                <a:effectLst/>
                <a:latin typeface="+mn-lt"/>
                <a:ea typeface="+mn-ea"/>
                <a:cs typeface="+mn-cs"/>
              </a:rPr>
              <a:t>882</a:t>
            </a:r>
            <a:r>
              <a:rPr lang="en-US" dirty="0" smtClean="0"/>
              <a:t> </a:t>
            </a:r>
            <a:r>
              <a:rPr lang="en-US" sz="1600" b="0" i="0" u="none" strike="noStrike" kern="1200" dirty="0" smtClean="0">
                <a:solidFill>
                  <a:schemeClr val="tx1"/>
                </a:solidFill>
                <a:effectLst/>
                <a:latin typeface="+mn-lt"/>
                <a:ea typeface="+mn-ea"/>
                <a:cs typeface="+mn-cs"/>
              </a:rPr>
              <a:t>0.1%</a:t>
            </a:r>
            <a:r>
              <a:rPr lang="en-US" dirty="0" smtClean="0"/>
              <a:t> </a:t>
            </a:r>
            <a:r>
              <a:rPr lang="en-US" sz="1600" b="0" i="0" u="none" strike="noStrike" kern="1200" dirty="0" smtClean="0">
                <a:solidFill>
                  <a:schemeClr val="tx1"/>
                </a:solidFill>
                <a:effectLst/>
                <a:latin typeface="+mn-lt"/>
                <a:ea typeface="+mn-ea"/>
                <a:cs typeface="+mn-cs"/>
              </a:rPr>
              <a:t>700,981</a:t>
            </a:r>
            <a:r>
              <a:rPr lang="en-US" dirty="0" smtClean="0"/>
              <a:t> </a:t>
            </a:r>
            <a:r>
              <a:rPr lang="en-US" sz="1600" b="0" i="0" u="none" strike="noStrike" kern="1200" dirty="0" smtClean="0">
                <a:solidFill>
                  <a:schemeClr val="tx1"/>
                </a:solidFill>
                <a:effectLst/>
                <a:latin typeface="+mn-lt"/>
                <a:ea typeface="+mn-ea"/>
                <a:cs typeface="+mn-cs"/>
              </a:rPr>
              <a:t>95.7%</a:t>
            </a:r>
            <a:r>
              <a:rPr lang="en-US" dirty="0" smtClean="0"/>
              <a:t> </a:t>
            </a:r>
            <a:r>
              <a:rPr lang="en-US" sz="1600" b="0" i="0" u="none" strike="noStrike" kern="1200" dirty="0" smtClean="0">
                <a:solidFill>
                  <a:schemeClr val="tx1"/>
                </a:solidFill>
                <a:effectLst/>
                <a:latin typeface="+mn-lt"/>
                <a:ea typeface="+mn-ea"/>
                <a:cs typeface="+mn-cs"/>
              </a:rPr>
              <a:t>4.3%</a:t>
            </a:r>
            <a:r>
              <a:rPr lang="en-US" dirty="0" smtClean="0"/>
              <a:t> </a:t>
            </a:r>
            <a:r>
              <a:rPr lang="en-US" sz="1600" b="0" i="0" u="none" strike="noStrike" kern="1200" dirty="0" smtClean="0">
                <a:solidFill>
                  <a:schemeClr val="tx1"/>
                </a:solidFill>
                <a:effectLst/>
                <a:latin typeface="+mn-lt"/>
                <a:ea typeface="+mn-ea"/>
                <a:cs typeface="+mn-cs"/>
              </a:rPr>
              <a:t>732,287</a:t>
            </a:r>
            <a:r>
              <a:rPr lang="en-US" dirty="0" smtClean="0"/>
              <a:t> </a:t>
            </a:r>
            <a:r>
              <a:rPr lang="en-US" sz="1600" b="1" i="0" u="none" strike="noStrike" kern="1200" dirty="0" smtClean="0">
                <a:solidFill>
                  <a:schemeClr val="tx1"/>
                </a:solidFill>
                <a:effectLst/>
                <a:latin typeface="+mn-lt"/>
                <a:ea typeface="+mn-ea"/>
                <a:cs typeface="+mn-cs"/>
              </a:rPr>
              <a:t>TOTAL 60+</a:t>
            </a:r>
            <a:r>
              <a:rPr lang="en-US" dirty="0" smtClean="0"/>
              <a:t> </a:t>
            </a:r>
            <a:r>
              <a:rPr lang="en-US" sz="1600" b="1" i="0" u="none" strike="noStrike" kern="1200" dirty="0" smtClean="0">
                <a:solidFill>
                  <a:schemeClr val="tx1"/>
                </a:solidFill>
                <a:effectLst/>
                <a:latin typeface="+mn-lt"/>
                <a:ea typeface="+mn-ea"/>
                <a:cs typeface="+mn-cs"/>
              </a:rPr>
              <a:t>1,354,034</a:t>
            </a:r>
            <a:r>
              <a:rPr lang="en-US" dirty="0" smtClean="0"/>
              <a:t> </a:t>
            </a:r>
            <a:r>
              <a:rPr lang="en-US" sz="1600" b="1" i="0" u="none" strike="noStrike" kern="1200" dirty="0" smtClean="0">
                <a:solidFill>
                  <a:schemeClr val="tx1"/>
                </a:solidFill>
                <a:effectLst/>
                <a:latin typeface="+mn-lt"/>
                <a:ea typeface="+mn-ea"/>
                <a:cs typeface="+mn-cs"/>
              </a:rPr>
              <a:t>29.2%</a:t>
            </a:r>
            <a:r>
              <a:rPr lang="en-US" dirty="0" smtClean="0"/>
              <a:t> </a:t>
            </a:r>
            <a:r>
              <a:rPr lang="en-US" sz="1600" b="1" i="0" u="none" strike="noStrike" kern="1200" dirty="0" smtClean="0">
                <a:solidFill>
                  <a:schemeClr val="tx1"/>
                </a:solidFill>
                <a:effectLst/>
                <a:latin typeface="+mn-lt"/>
                <a:ea typeface="+mn-ea"/>
                <a:cs typeface="+mn-cs"/>
              </a:rPr>
              <a:t>45,155</a:t>
            </a:r>
            <a:r>
              <a:rPr lang="en-US" dirty="0" smtClean="0"/>
              <a:t> </a:t>
            </a:r>
            <a:r>
              <a:rPr lang="en-US" sz="1600" b="1" i="0" u="none" strike="noStrike" kern="1200" dirty="0" smtClean="0">
                <a:solidFill>
                  <a:schemeClr val="tx1"/>
                </a:solidFill>
                <a:effectLst/>
                <a:latin typeface="+mn-lt"/>
                <a:ea typeface="+mn-ea"/>
                <a:cs typeface="+mn-cs"/>
              </a:rPr>
              <a:t>1.0%</a:t>
            </a:r>
            <a:r>
              <a:rPr lang="en-US" dirty="0" smtClean="0"/>
              <a:t> </a:t>
            </a:r>
            <a:r>
              <a:rPr lang="en-US" sz="1600" b="1" i="0" u="none" strike="noStrike" kern="1200" dirty="0" smtClean="0">
                <a:solidFill>
                  <a:schemeClr val="tx1"/>
                </a:solidFill>
                <a:effectLst/>
                <a:latin typeface="+mn-lt"/>
                <a:ea typeface="+mn-ea"/>
                <a:cs typeface="+mn-cs"/>
              </a:rPr>
              <a:t>3,234,564</a:t>
            </a:r>
            <a:r>
              <a:rPr lang="en-US" dirty="0" smtClean="0"/>
              <a:t> </a:t>
            </a:r>
            <a:r>
              <a:rPr lang="en-US" sz="1600" b="1" i="0" u="none" strike="noStrike" kern="1200" dirty="0" smtClean="0">
                <a:solidFill>
                  <a:schemeClr val="tx1"/>
                </a:solidFill>
                <a:effectLst/>
                <a:latin typeface="+mn-lt"/>
                <a:ea typeface="+mn-ea"/>
                <a:cs typeface="+mn-cs"/>
              </a:rPr>
              <a:t>69.8%</a:t>
            </a:r>
            <a:r>
              <a:rPr lang="en-US" dirty="0" smtClean="0"/>
              <a:t> </a:t>
            </a:r>
            <a:r>
              <a:rPr lang="en-US" sz="1600" b="1" i="0" u="none" strike="noStrike" kern="1200" dirty="0" smtClean="0">
                <a:solidFill>
                  <a:schemeClr val="tx1"/>
                </a:solidFill>
                <a:effectLst/>
                <a:latin typeface="+mn-lt"/>
                <a:ea typeface="+mn-ea"/>
                <a:cs typeface="+mn-cs"/>
              </a:rPr>
              <a:t>30.2%</a:t>
            </a:r>
            <a:r>
              <a:rPr lang="en-US" dirty="0" smtClean="0"/>
              <a:t> </a:t>
            </a:r>
            <a:r>
              <a:rPr lang="en-US" sz="1600" b="1" i="0" u="none" strike="noStrike" kern="1200" dirty="0" smtClean="0">
                <a:solidFill>
                  <a:schemeClr val="tx1"/>
                </a:solidFill>
                <a:effectLst/>
                <a:latin typeface="+mn-lt"/>
                <a:ea typeface="+mn-ea"/>
                <a:cs typeface="+mn-cs"/>
              </a:rPr>
              <a:t>4,633,753</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BDAAF85-5CE8-F94C-BDC4-D4C18638AA6C}" type="slidenum">
              <a:rPr lang="en-US" smtClean="0"/>
              <a:t>9</a:t>
            </a:fld>
            <a:endParaRPr lang="en-US" dirty="0"/>
          </a:p>
        </p:txBody>
      </p:sp>
    </p:spTree>
    <p:extLst>
      <p:ext uri="{BB962C8B-B14F-4D97-AF65-F5344CB8AC3E}">
        <p14:creationId xmlns:p14="http://schemas.microsoft.com/office/powerpoint/2010/main" val="303486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Aging Texas Well Plan</a:t>
            </a:r>
            <a:r>
              <a:rPr lang="en-US" baseline="0" dirty="0" smtClean="0"/>
              <a:t> (not currently in slides).</a:t>
            </a:r>
            <a:endParaRPr lang="en-US" dirty="0"/>
          </a:p>
        </p:txBody>
      </p:sp>
      <p:sp>
        <p:nvSpPr>
          <p:cNvPr id="4" name="Slide Number Placeholder 3"/>
          <p:cNvSpPr>
            <a:spLocks noGrp="1"/>
          </p:cNvSpPr>
          <p:nvPr>
            <p:ph type="sldNum" sz="quarter" idx="10"/>
          </p:nvPr>
        </p:nvSpPr>
        <p:spPr/>
        <p:txBody>
          <a:bodyPr/>
          <a:lstStyle/>
          <a:p>
            <a:r>
              <a:rPr lang="en-US" dirty="0" smtClean="0"/>
              <a:t>Slide </a:t>
            </a:r>
            <a:fld id="{29DE756F-184F-4D3A-B7EF-A08AD88F334E}" type="slidenum">
              <a:rPr lang="en-US" smtClean="0"/>
              <a:pPr/>
              <a:t>10</a:t>
            </a:fld>
            <a:endParaRPr lang="en-US" dirty="0"/>
          </a:p>
        </p:txBody>
      </p:sp>
    </p:spTree>
    <p:extLst>
      <p:ext uri="{BB962C8B-B14F-4D97-AF65-F5344CB8AC3E}">
        <p14:creationId xmlns:p14="http://schemas.microsoft.com/office/powerpoint/2010/main" val="2993929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6"/>
          <p:cNvCxnSpPr/>
          <p:nvPr userDrawn="1"/>
        </p:nvCxnSpPr>
        <p:spPr>
          <a:xfrm>
            <a:off x="3368229" y="4711002"/>
            <a:ext cx="76648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748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bg1"/>
                </a:solidFill>
              </a:defRPr>
            </a:lvl1pPr>
          </a:lstStyle>
          <a:p>
            <a:r>
              <a:rPr lang="en-US" dirty="0" smtClean="0"/>
              <a:t>Thank you</a:t>
            </a:r>
            <a:endParaRPr lang="en-US" dirty="0"/>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bg1"/>
                </a:solidFill>
              </a:defRPr>
            </a:lvl1pPr>
          </a:lstStyle>
          <a:p>
            <a:pPr lvl="0"/>
            <a:r>
              <a:rPr lang="en-US" smtClean="0"/>
              <a:t>Click to edit Master text styles</a:t>
            </a:r>
          </a:p>
        </p:txBody>
      </p:sp>
      <p:sp>
        <p:nvSpPr>
          <p:cNvPr id="3" name="Date Placeholder 2"/>
          <p:cNvSpPr>
            <a:spLocks noGrp="1"/>
          </p:cNvSpPr>
          <p:nvPr>
            <p:ph type="dt" sz="half" idx="10"/>
          </p:nvPr>
        </p:nvSpPr>
        <p:spPr/>
        <p:txBody>
          <a:bodyPr/>
          <a:lstStyle/>
          <a:p>
            <a:fld id="{523972C8-722D-45F6-B4D9-99B5D0CE429E}" type="datetimeFigureOut">
              <a:rPr lang="en-US" smtClean="0"/>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714563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E00AC-E0E9-7749-83D7-8C3CBAA1DFAF}" type="datetimeFigureOut">
              <a:rPr lang="en-US" smtClean="0"/>
              <a:t>4/30/2018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878D45-00DA-A747-B132-BA13CE28C79E}" type="slidenum">
              <a:rPr lang="en-US" smtClean="0"/>
              <a:t>‹#›</a:t>
            </a:fld>
            <a:endParaRPr lang="en-US" dirty="0"/>
          </a:p>
        </p:txBody>
      </p:sp>
    </p:spTree>
    <p:extLst>
      <p:ext uri="{BB962C8B-B14F-4D97-AF65-F5344CB8AC3E}">
        <p14:creationId xmlns:p14="http://schemas.microsoft.com/office/powerpoint/2010/main" val="1571724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baseline="0">
                <a:solidFill>
                  <a:schemeClr val="accent4">
                    <a:lumMod val="50000"/>
                  </a:schemeClr>
                </a:solidFill>
              </a:defRPr>
            </a:lvl1pPr>
          </a:lstStyle>
          <a:p>
            <a:fld id="{523972C8-722D-45F6-B4D9-99B5D0CE429E}"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14"/>
          <p:cNvCxnSpPr/>
          <p:nvPr userDrawn="1"/>
        </p:nvCxnSpPr>
        <p:spPr>
          <a:xfrm>
            <a:off x="3368229" y="4711002"/>
            <a:ext cx="766486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3583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a:ln>
            <a:noFill/>
          </a:ln>
        </p:spPr>
        <p:txBody>
          <a:bodyPr anchor="b">
            <a:noAutofit/>
          </a:bodyPr>
          <a:lstStyle>
            <a:lvl1pPr>
              <a:defRPr sz="5000" b="1">
                <a:solidFill>
                  <a:schemeClr val="bg1"/>
                </a:solidFill>
              </a:defRPr>
            </a:lvl1pPr>
          </a:lstStyle>
          <a:p>
            <a:r>
              <a:rPr lang="en-US" dirty="0" smtClean="0"/>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smtClean="0"/>
              <a:t>Click to 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p:txBody>
          <a:bodyPr/>
          <a:lstStyle>
            <a:lvl1pPr>
              <a:defRPr>
                <a:solidFill>
                  <a:srgbClr val="0070C0"/>
                </a:solidFill>
              </a:defRPr>
            </a:lvl1pPr>
          </a:lstStyle>
          <a:p>
            <a:fld id="{523972C8-722D-45F6-B4D9-99B5D0CE429E}"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7885138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5">
                    <a:lumMod val="75000"/>
                  </a:schemeClr>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 </a:t>
            </a:r>
          </a:p>
          <a:p>
            <a:pPr lvl="0"/>
            <a:r>
              <a:rPr lang="en-US" dirty="0" smtClean="0"/>
              <a:t>Click to edit Master text styles </a:t>
            </a:r>
          </a:p>
          <a:p>
            <a:pPr lvl="0"/>
            <a:r>
              <a:rPr lang="en-US" dirty="0" smtClean="0"/>
              <a:t>Click to edit Master text styles</a:t>
            </a:r>
          </a:p>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rgbClr val="0070C0"/>
                </a:solidFill>
              </a:defRPr>
            </a:lvl1pPr>
          </a:lstStyle>
          <a:p>
            <a:pPr algn="ctr"/>
            <a:fld id="{523972C8-722D-45F6-B4D9-99B5D0CE429E}" type="datetimeFigureOut">
              <a:rPr lang="en-US" smtClean="0"/>
              <a:pPr algn="ct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508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9581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dirty="0" smtClean="0"/>
              <a:t>Click to edit Master text styles</a:t>
            </a:r>
          </a:p>
          <a:p>
            <a:pPr lvl="1"/>
            <a:r>
              <a:rPr lang="en-US" dirty="0" smtClean="0"/>
              <a:t>Second level</a:t>
            </a:r>
          </a:p>
          <a:p>
            <a:pPr lvl="2"/>
            <a:r>
              <a:rPr lang="en-US" dirty="0" smtClean="0"/>
              <a:t>Third level</a:t>
            </a:r>
          </a:p>
          <a:p>
            <a:pPr lvl="4"/>
            <a:endParaRPr lang="en-US" dirty="0" smtClean="0"/>
          </a:p>
        </p:txBody>
      </p:sp>
      <p:sp>
        <p:nvSpPr>
          <p:cNvPr id="5" name="Date Placeholder 4"/>
          <p:cNvSpPr>
            <a:spLocks noGrp="1"/>
          </p:cNvSpPr>
          <p:nvPr>
            <p:ph type="dt" sz="half" idx="10"/>
          </p:nvPr>
        </p:nvSpPr>
        <p:spPr/>
        <p:txBody>
          <a:bodyPr/>
          <a:lstStyle>
            <a:lvl1pPr algn="ctr">
              <a:defRPr>
                <a:solidFill>
                  <a:srgbClr val="0070C0"/>
                </a:solidFill>
              </a:defRPr>
            </a:lvl1pPr>
          </a:lstStyle>
          <a:p>
            <a:fld id="{523972C8-722D-45F6-B4D9-99B5D0CE429E}"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508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91467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chor="b">
            <a:noAutofit/>
          </a:bodyPr>
          <a:lstStyle>
            <a:lvl1pPr>
              <a:defRPr sz="5000" b="1">
                <a:solidFill>
                  <a:schemeClr val="accent1"/>
                </a:solidFill>
              </a:defRPr>
            </a:lvl1pPr>
          </a:lstStyle>
          <a:p>
            <a:r>
              <a:rPr lang="en-US" dirty="0" smtClean="0"/>
              <a:t>Click to edit Master title style</a:t>
            </a:r>
            <a:endParaRPr lang="en-US" dirty="0"/>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smtClean="0"/>
              <a:t>Click to edit Master text styles</a:t>
            </a:r>
          </a:p>
          <a:p>
            <a:pPr lvl="1"/>
            <a:r>
              <a:rPr lang="en-US" dirty="0" smtClean="0"/>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838200" y="6356351"/>
            <a:ext cx="2743200" cy="365125"/>
          </a:xfrm>
        </p:spPr>
        <p:txBody>
          <a:bodyPr/>
          <a:lstStyle>
            <a:lvl1pPr>
              <a:defRPr>
                <a:solidFill>
                  <a:srgbClr val="0070C0"/>
                </a:solidFill>
              </a:defRPr>
            </a:lvl1pPr>
          </a:lstStyle>
          <a:p>
            <a:fld id="{523972C8-722D-45F6-B4D9-99B5D0CE429E}"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9187490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                                                                                                                                                                                                                                                                                                                                                             </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                                                                                                                                                                                                                                                                                                                                                             </a:t>
            </a:r>
          </a:p>
        </p:txBody>
      </p:sp>
      <p:sp>
        <p:nvSpPr>
          <p:cNvPr id="5" name="Date Placeholder 4"/>
          <p:cNvSpPr>
            <a:spLocks noGrp="1"/>
          </p:cNvSpPr>
          <p:nvPr>
            <p:ph type="dt" sz="half" idx="10"/>
          </p:nvPr>
        </p:nvSpPr>
        <p:spPr/>
        <p:txBody>
          <a:bodyPr/>
          <a:lstStyle>
            <a:lvl1pPr algn="ctr">
              <a:defRPr>
                <a:solidFill>
                  <a:srgbClr val="0070C0"/>
                </a:solidFill>
              </a:defRPr>
            </a:lvl1pPr>
          </a:lstStyle>
          <a:p>
            <a:fld id="{523972C8-722D-45F6-B4D9-99B5D0CE429E}"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15334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507525" y="43999"/>
            <a:ext cx="9846276" cy="1325563"/>
          </a:xfrm>
        </p:spPr>
        <p:txBody>
          <a:bodyPr/>
          <a:lstStyle>
            <a:lvl1pPr>
              <a:defRPr>
                <a:solidFill>
                  <a:schemeClr val="bg1"/>
                </a:solidFill>
              </a:defRPr>
            </a:lvl1pPr>
          </a:lstStyle>
          <a:p>
            <a:r>
              <a:rPr lang="en-US" dirty="0" smtClean="0"/>
              <a:t>Click to edit Master title style</a:t>
            </a:r>
            <a:endParaRPr lang="en-US" dirty="0"/>
          </a:p>
        </p:txBody>
      </p:sp>
      <p:sp>
        <p:nvSpPr>
          <p:cNvPr id="7" name="Chart Placeholder 6"/>
          <p:cNvSpPr>
            <a:spLocks noGrp="1"/>
          </p:cNvSpPr>
          <p:nvPr>
            <p:ph type="chart" sz="quarter" idx="13" hasCustomPrompt="1"/>
          </p:nvPr>
        </p:nvSpPr>
        <p:spPr>
          <a:xfrm>
            <a:off x="1507524" y="405735"/>
            <a:ext cx="9846276" cy="5747207"/>
          </a:xfrm>
        </p:spPr>
        <p:txBody>
          <a:bodyPr anchor="ctr"/>
          <a:lstStyle>
            <a:lvl1pPr algn="ctr">
              <a:defRPr/>
            </a:lvl1pPr>
          </a:lstStyle>
          <a:p>
            <a:r>
              <a:rPr lang="en-US" dirty="0" smtClean="0"/>
              <a:t> </a:t>
            </a:r>
            <a:endParaRPr lang="en-US" dirty="0"/>
          </a:p>
        </p:txBody>
      </p:sp>
      <p:sp>
        <p:nvSpPr>
          <p:cNvPr id="3" name="Date Placeholder 2"/>
          <p:cNvSpPr>
            <a:spLocks noGrp="1"/>
          </p:cNvSpPr>
          <p:nvPr>
            <p:ph type="dt" sz="half" idx="10"/>
          </p:nvPr>
        </p:nvSpPr>
        <p:spPr>
          <a:xfrm>
            <a:off x="1207363" y="6356353"/>
            <a:ext cx="1692676" cy="365125"/>
          </a:xfrm>
        </p:spPr>
        <p:txBody>
          <a:bodyPr/>
          <a:lstStyle/>
          <a:p>
            <a:fld id="{E85607ED-8E83-49CF-B67F-464756B84873}" type="datetime1">
              <a:rPr lang="en-US" smtClean="0"/>
              <a:t>4/30/2018</a:t>
            </a:fld>
            <a:endParaRPr lang="en-US" dirty="0"/>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4325705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543050" y="393563"/>
            <a:ext cx="9810749" cy="679904"/>
          </a:xfrm>
        </p:spPr>
        <p:txBody>
          <a:bodyPr/>
          <a:lstStyle>
            <a:lvl1pPr>
              <a:defRPr sz="3200" b="1">
                <a:solidFill>
                  <a:schemeClr val="tx1"/>
                </a:solidFill>
              </a:defRPr>
            </a:lvl1pPr>
          </a:lstStyle>
          <a:p>
            <a:r>
              <a:rPr lang="en-US" dirty="0" smtClean="0"/>
              <a:t>Click to edit Master title style</a:t>
            </a:r>
            <a:endParaRPr lang="en-US" dirty="0"/>
          </a:p>
        </p:txBody>
      </p:sp>
      <p:sp>
        <p:nvSpPr>
          <p:cNvPr id="8" name="Content Placeholder 5"/>
          <p:cNvSpPr>
            <a:spLocks noGrp="1"/>
          </p:cNvSpPr>
          <p:nvPr>
            <p:ph sz="quarter" idx="13"/>
          </p:nvPr>
        </p:nvSpPr>
        <p:spPr>
          <a:xfrm>
            <a:off x="1543050" y="1322388"/>
            <a:ext cx="9810749" cy="4768850"/>
          </a:xfrm>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endParaRPr lang="en-US" dirty="0"/>
          </a:p>
        </p:txBody>
      </p:sp>
      <p:sp>
        <p:nvSpPr>
          <p:cNvPr id="3" name="Date Placeholder 2"/>
          <p:cNvSpPr>
            <a:spLocks noGrp="1"/>
          </p:cNvSpPr>
          <p:nvPr>
            <p:ph type="dt" sz="half" idx="10"/>
          </p:nvPr>
        </p:nvSpPr>
        <p:spPr>
          <a:xfrm>
            <a:off x="838201" y="6356351"/>
            <a:ext cx="2743200" cy="365125"/>
          </a:xfrm>
        </p:spPr>
        <p:txBody>
          <a:bodyPr/>
          <a:lstStyle>
            <a:lvl1pPr algn="ctr">
              <a:defRPr>
                <a:solidFill>
                  <a:srgbClr val="0070C0"/>
                </a:solidFill>
              </a:defRPr>
            </a:lvl1pPr>
          </a:lstStyle>
          <a:p>
            <a:fld id="{28421DA6-6369-427E-8D82-C0360F0C47ED}" type="datetimeFigureOut">
              <a:rPr lang="en-US" smtClean="0"/>
              <a:pPr/>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90286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a:ln>
            <a:noFill/>
          </a:ln>
        </p:spPr>
        <p:txBody>
          <a:bodyPr anchor="b">
            <a:noAutofit/>
          </a:bodyPr>
          <a:lstStyle>
            <a:lvl1pPr>
              <a:defRPr sz="5000" b="1">
                <a:solidFill>
                  <a:schemeClr val="accent1"/>
                </a:solidFill>
              </a:defRPr>
            </a:lvl1pPr>
          </a:lstStyle>
          <a:p>
            <a:r>
              <a:rPr lang="en-US" smtClean="0"/>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smtClean="0"/>
              <a:t>Click to 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smtClean="0"/>
              <a:t>Click icon to add picture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681867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13"/>
          </p:nvPr>
        </p:nvSpPr>
        <p:spPr>
          <a:xfrm>
            <a:off x="1543051" y="1322388"/>
            <a:ext cx="4792435" cy="476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5"/>
          <p:cNvSpPr>
            <a:spLocks noGrp="1"/>
          </p:cNvSpPr>
          <p:nvPr>
            <p:ph sz="quarter" idx="15"/>
          </p:nvPr>
        </p:nvSpPr>
        <p:spPr>
          <a:xfrm>
            <a:off x="6561364" y="1322388"/>
            <a:ext cx="4792435" cy="4768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lvl1pPr>
              <a:defRPr>
                <a:solidFill>
                  <a:srgbClr val="0070C0"/>
                </a:solidFill>
              </a:defRPr>
            </a:lvl1pPr>
          </a:lstStyle>
          <a:p>
            <a:fld id="{28421DA6-6369-427E-8D82-C0360F0C47ED}" type="datetimeFigureOut">
              <a:rPr lang="en-US" smtClean="0"/>
              <a:pPr/>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201499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a:ln>
            <a:noFill/>
          </a:ln>
        </p:spPr>
        <p:txBody>
          <a:bodyPr anchor="b">
            <a:noAutofit/>
          </a:bodyPr>
          <a:lstStyle>
            <a:lvl1pPr>
              <a:defRPr sz="5000" b="1">
                <a:solidFill>
                  <a:schemeClr val="bg1"/>
                </a:solidFill>
              </a:defRPr>
            </a:lvl1pPr>
          </a:lstStyle>
          <a:p>
            <a:r>
              <a:rPr lang="en-US" dirty="0" smtClean="0"/>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smtClean="0"/>
              <a:t>Click to 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smtClean="0"/>
              <a:t>                                                                                                                                                                                                                                                                                                                                                                                                                                                                                                                                                                                                                                                                                                                                         </a:t>
            </a:r>
            <a:endParaRPr lang="en-US" dirty="0"/>
          </a:p>
        </p:txBody>
      </p:sp>
      <p:sp>
        <p:nvSpPr>
          <p:cNvPr id="9"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tx1">
                    <a:lumMod val="75000"/>
                  </a:schemeClr>
                </a:solidFill>
              </a:defRPr>
            </a:lvl1pPr>
          </a:lstStyle>
          <a:p>
            <a:pPr lvl="0"/>
            <a:r>
              <a:rPr lang="en-US" dirty="0" smtClean="0"/>
              <a:t>Questions?</a:t>
            </a:r>
            <a:endParaRPr lang="en-US" dirty="0"/>
          </a:p>
        </p:txBody>
      </p:sp>
      <p:sp>
        <p:nvSpPr>
          <p:cNvPr id="4" name="Date Placeholder 3"/>
          <p:cNvSpPr>
            <a:spLocks noGrp="1"/>
          </p:cNvSpPr>
          <p:nvPr>
            <p:ph type="dt" sz="half" idx="10"/>
          </p:nvPr>
        </p:nvSpPr>
        <p:spPr/>
        <p:txBody>
          <a:bodyPr/>
          <a:lstStyle>
            <a:lvl1pPr>
              <a:defRPr>
                <a:solidFill>
                  <a:srgbClr val="0070C0"/>
                </a:solidFill>
              </a:defRPr>
            </a:lvl1pPr>
          </a:lstStyle>
          <a:p>
            <a:fld id="{523972C8-722D-45F6-B4D9-99B5D0CE429E}"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799902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tx1"/>
                </a:solidFill>
              </a:defRPr>
            </a:lvl1pPr>
          </a:lstStyle>
          <a:p>
            <a:r>
              <a:rPr lang="en-US" dirty="0" smtClean="0"/>
              <a:t>Thank you</a:t>
            </a:r>
            <a:endParaRPr lang="en-US" dirty="0"/>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tx2"/>
                </a:solidFill>
              </a:defRPr>
            </a:lvl1pPr>
          </a:lstStyle>
          <a:p>
            <a:pPr lvl="0"/>
            <a:r>
              <a:rPr lang="en-US" dirty="0" smtClean="0"/>
              <a:t>Click to edit Master text styles</a:t>
            </a:r>
          </a:p>
        </p:txBody>
      </p:sp>
      <p:sp>
        <p:nvSpPr>
          <p:cNvPr id="3" name="Date Placeholder 2"/>
          <p:cNvSpPr>
            <a:spLocks noGrp="1"/>
          </p:cNvSpPr>
          <p:nvPr>
            <p:ph type="dt" sz="half" idx="10"/>
          </p:nvPr>
        </p:nvSpPr>
        <p:spPr/>
        <p:txBody>
          <a:bodyPr/>
          <a:lstStyle>
            <a:lvl1pPr>
              <a:defRPr>
                <a:solidFill>
                  <a:srgbClr val="0070C0"/>
                </a:solidFill>
              </a:defRPr>
            </a:lvl1pPr>
          </a:lstStyle>
          <a:p>
            <a:fld id="{523972C8-722D-45F6-B4D9-99B5D0CE429E}" type="datetimeFigureOut">
              <a:rPr lang="en-US" smtClean="0"/>
              <a:pPr/>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317008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lvl1pPr>
          </a:lstStyle>
          <a:p>
            <a:r>
              <a:rPr lang="en-US" smtClean="0"/>
              <a:t>Click to edit Master title style</a:t>
            </a:r>
            <a:endParaRPr lang="en-US" dirty="0"/>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 </a:t>
            </a:r>
          </a:p>
          <a:p>
            <a:pPr lvl="0"/>
            <a:r>
              <a:rPr lang="en-US" dirty="0" smtClean="0"/>
              <a:t>Click to edit Master text styles </a:t>
            </a:r>
          </a:p>
          <a:p>
            <a:pPr lvl="0"/>
            <a:r>
              <a:rPr lang="en-US" dirty="0" smtClean="0"/>
              <a:t>Click to edit Master text styles</a:t>
            </a:r>
          </a:p>
          <a:p>
            <a:pPr lvl="0"/>
            <a:r>
              <a:rPr lang="en-US" dirty="0" smtClean="0"/>
              <a:t>Click to edit Master text styles</a:t>
            </a:r>
          </a:p>
        </p:txBody>
      </p:sp>
      <p:sp>
        <p:nvSpPr>
          <p:cNvPr id="4" name="Date Placeholder 3"/>
          <p:cNvSpPr>
            <a:spLocks noGrp="1"/>
          </p:cNvSpPr>
          <p:nvPr>
            <p:ph type="dt" sz="half" idx="10"/>
          </p:nvPr>
        </p:nvSpPr>
        <p:spPr/>
        <p:txBody>
          <a:bodyPr/>
          <a:lstStyle>
            <a:lvl1pPr algn="ctr">
              <a:defRPr/>
            </a:lvl1pPr>
          </a:lstStyle>
          <a:p>
            <a:fld id="{523972C8-722D-45F6-B4D9-99B5D0CE429E}"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04186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lvl1pPr>
          </a:lstStyle>
          <a:p>
            <a:r>
              <a:rPr lang="en-US" smtClean="0"/>
              <a:t>Click to edit Master title style</a:t>
            </a:r>
            <a:endParaRPr lang="en-US" dirty="0"/>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76355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smtClean="0"/>
              <a:t>Click to edit Master title style</a:t>
            </a:r>
            <a:endParaRPr lang="en-US" dirty="0"/>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28484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chor="b">
            <a:noAutofit/>
          </a:bodyPr>
          <a:lstStyle>
            <a:lvl1pPr>
              <a:defRPr sz="5000" b="1">
                <a:solidFill>
                  <a:schemeClr val="accent1"/>
                </a:solidFill>
              </a:defRPr>
            </a:lvl1pPr>
          </a:lstStyle>
          <a:p>
            <a:r>
              <a:rPr lang="en-US" smtClean="0"/>
              <a:t>Click to edit Master title style</a:t>
            </a:r>
            <a:endParaRPr lang="en-US" dirty="0"/>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smtClean="0"/>
              <a:t>Click to edit Master text styles</a:t>
            </a:r>
          </a:p>
          <a:p>
            <a:pPr lvl="1"/>
            <a:r>
              <a:rPr lang="en-US" smtClean="0"/>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smtClean="0"/>
              <a:t>Click icon to add picture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2668632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smtClean="0"/>
              <a:t>Click to edit Master title style</a:t>
            </a:r>
            <a:endParaRPr lang="en-US" dirty="0"/>
          </a:p>
        </p:txBody>
      </p:sp>
      <p:sp>
        <p:nvSpPr>
          <p:cNvPr id="6" name="Content Placeholder 5"/>
          <p:cNvSpPr>
            <a:spLocks noGrp="1"/>
          </p:cNvSpPr>
          <p:nvPr>
            <p:ph sz="quarter" idx="13"/>
          </p:nvPr>
        </p:nvSpPr>
        <p:spPr>
          <a:xfrm>
            <a:off x="1543050" y="1322388"/>
            <a:ext cx="9810749" cy="4768850"/>
          </a:xfrm>
          <a:noFill/>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61264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smtClean="0"/>
              <a:t>Click to edit Master title style</a:t>
            </a:r>
            <a:endParaRPr lang="en-US" dirty="0"/>
          </a:p>
        </p:txBody>
      </p:sp>
      <p:sp>
        <p:nvSpPr>
          <p:cNvPr id="6" name="Content Placeholder 5"/>
          <p:cNvSpPr>
            <a:spLocks noGrp="1"/>
          </p:cNvSpPr>
          <p:nvPr>
            <p:ph sz="quarter" idx="13"/>
          </p:nvPr>
        </p:nvSpPr>
        <p:spPr>
          <a:xfrm>
            <a:off x="1543051" y="1322388"/>
            <a:ext cx="4792435" cy="476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5"/>
          <p:cNvSpPr>
            <a:spLocks noGrp="1"/>
          </p:cNvSpPr>
          <p:nvPr>
            <p:ph sz="quarter" idx="15"/>
          </p:nvPr>
        </p:nvSpPr>
        <p:spPr>
          <a:xfrm>
            <a:off x="6561364" y="1322388"/>
            <a:ext cx="4792435" cy="476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99134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908" y="475488"/>
            <a:ext cx="7827015" cy="906747"/>
          </a:xfrm>
          <a:ln>
            <a:noFill/>
          </a:ln>
        </p:spPr>
        <p:txBody>
          <a:bodyPr anchor="b">
            <a:noAutofit/>
          </a:bodyPr>
          <a:lstStyle>
            <a:lvl1pPr>
              <a:defRPr sz="5000" b="1">
                <a:solidFill>
                  <a:schemeClr val="accent1"/>
                </a:solidFill>
              </a:defRPr>
            </a:lvl1pPr>
          </a:lstStyle>
          <a:p>
            <a:r>
              <a:rPr lang="en-US" smtClean="0"/>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smtClean="0"/>
              <a:t>Click to 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smtClean="0"/>
              <a:t>                                                                                                                                                                                                                                 </a:t>
            </a:r>
            <a:endParaRPr lang="en-US" dirty="0"/>
          </a:p>
        </p:txBody>
      </p:sp>
      <p:sp>
        <p:nvSpPr>
          <p:cNvPr id="11"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accent1"/>
                </a:solidFill>
              </a:defRPr>
            </a:lvl1pPr>
          </a:lstStyle>
          <a:p>
            <a:pPr lvl="0"/>
            <a:r>
              <a:rPr lang="en-US" dirty="0" smtClean="0"/>
              <a:t>Questions?</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4844802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28421DA6-6369-427E-8D82-C0360F0C47ED}" type="datetimeFigureOut">
              <a:rPr lang="en-US" smtClean="0"/>
              <a:pPr/>
              <a:t>4/30/2018</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728656104"/>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2" r:id="rId3"/>
    <p:sldLayoutId id="2147483680" r:id="rId4"/>
    <p:sldLayoutId id="2147483711" r:id="rId5"/>
    <p:sldLayoutId id="2147483681" r:id="rId6"/>
    <p:sldLayoutId id="2147483699" r:id="rId7"/>
    <p:sldLayoutId id="2147483712" r:id="rId8"/>
    <p:sldLayoutId id="2147483700" r:id="rId9"/>
    <p:sldLayoutId id="2147483679" r:id="rId10"/>
    <p:sldLayoutId id="214748371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11899"/>
            <a:ext cx="2743200" cy="365125"/>
          </a:xfrm>
          <a:prstGeom prst="rect">
            <a:avLst/>
          </a:prstGeom>
        </p:spPr>
        <p:txBody>
          <a:bodyPr vert="horz" lIns="91440" tIns="45720" rIns="91440" bIns="45720" rtlCol="0" anchor="ctr"/>
          <a:lstStyle>
            <a:lvl1pPr algn="l">
              <a:defRPr sz="1200">
                <a:solidFill>
                  <a:schemeClr val="accent6">
                    <a:lumMod val="50000"/>
                  </a:schemeClr>
                </a:solidFill>
              </a:defRPr>
            </a:lvl1pPr>
          </a:lstStyle>
          <a:p>
            <a:fld id="{28421DA6-6369-427E-8D82-C0360F0C47ED}" type="datetimeFigureOut">
              <a:rPr lang="en-US" smtClean="0">
                <a:solidFill>
                  <a:srgbClr val="0070C0"/>
                </a:solidFill>
              </a:rPr>
              <a:pPr/>
              <a:t>4/30/2018</a:t>
            </a:fld>
            <a:r>
              <a:rPr lang="en-US" dirty="0" smtClean="0">
                <a:solidFill>
                  <a:srgbClr val="0070C0"/>
                </a:solidFill>
              </a:rPr>
              <a:t>  </a:t>
            </a:r>
            <a:r>
              <a:rPr lang="en-US" dirty="0" smtClean="0"/>
              <a:t>                                                                                                                                                                 </a:t>
            </a:r>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70C0"/>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aseline="0">
                <a:solidFill>
                  <a:schemeClr val="accent4">
                    <a:lumMod val="5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93707858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6" r:id="rId4"/>
    <p:sldLayoutId id="2147483705" r:id="rId5"/>
    <p:sldLayoutId id="2147483713" r:id="rId6"/>
    <p:sldLayoutId id="2147483716" r:id="rId7"/>
    <p:sldLayoutId id="2147483708" r:id="rId8"/>
    <p:sldLayoutId id="2147483714" r:id="rId9"/>
    <p:sldLayoutId id="2147483709" r:id="rId10"/>
    <p:sldLayoutId id="2147483710"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5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http://www.texercise.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hhs.texas.gov/innovators-aging"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mailto:Holly.Riley@hhsc.state.tx.us"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hyperlink" Target="mailto:Will.Armstrong@hhsc.state.tx.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368228" y="3379692"/>
            <a:ext cx="8169347" cy="1203207"/>
          </a:xfrm>
        </p:spPr>
        <p:txBody>
          <a:bodyPr/>
          <a:lstStyle/>
          <a:p>
            <a:r>
              <a:rPr lang="en-US" dirty="0" smtClean="0"/>
              <a:t>Age Well</a:t>
            </a:r>
            <a:br>
              <a:rPr lang="en-US" dirty="0" smtClean="0"/>
            </a:br>
            <a:r>
              <a:rPr lang="en-US" dirty="0" smtClean="0"/>
              <a:t>Live Well</a:t>
            </a:r>
            <a:endParaRPr lang="en-US" dirty="0"/>
          </a:p>
        </p:txBody>
      </p:sp>
      <p:sp>
        <p:nvSpPr>
          <p:cNvPr id="7" name="Subtitle 6"/>
          <p:cNvSpPr>
            <a:spLocks noGrp="1"/>
          </p:cNvSpPr>
          <p:nvPr>
            <p:ph type="subTitle" idx="1"/>
          </p:nvPr>
        </p:nvSpPr>
        <p:spPr/>
        <p:txBody>
          <a:bodyPr>
            <a:normAutofit/>
          </a:bodyPr>
          <a:lstStyle/>
          <a:p>
            <a:r>
              <a:rPr lang="en-US" sz="2400" dirty="0" smtClean="0"/>
              <a:t>Bridges 2018</a:t>
            </a:r>
          </a:p>
          <a:p>
            <a:endParaRPr lang="en-US" sz="2400" dirty="0"/>
          </a:p>
        </p:txBody>
      </p:sp>
    </p:spTree>
    <p:extLst>
      <p:ext uri="{BB962C8B-B14F-4D97-AF65-F5344CB8AC3E}">
        <p14:creationId xmlns:p14="http://schemas.microsoft.com/office/powerpoint/2010/main" val="1397409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Aging Texas Well</a:t>
            </a:r>
            <a:endParaRPr lang="en-US" dirty="0"/>
          </a:p>
        </p:txBody>
      </p:sp>
      <p:sp>
        <p:nvSpPr>
          <p:cNvPr id="3" name="Content Placeholder 2"/>
          <p:cNvSpPr>
            <a:spLocks noGrp="1"/>
          </p:cNvSpPr>
          <p:nvPr>
            <p:ph sz="half" idx="1"/>
          </p:nvPr>
        </p:nvSpPr>
        <p:spPr>
          <a:xfrm>
            <a:off x="2461631" y="1681845"/>
            <a:ext cx="8389751" cy="4072410"/>
          </a:xfrm>
        </p:spPr>
        <p:txBody>
          <a:bodyPr>
            <a:normAutofit/>
          </a:bodyPr>
          <a:lstStyle/>
          <a:p>
            <a:pPr marL="342900" indent="-342900">
              <a:lnSpc>
                <a:spcPct val="100000"/>
              </a:lnSpc>
              <a:buFont typeface="Arial" panose="020B0604020202020204" pitchFamily="34" charset="0"/>
              <a:buChar char="•"/>
            </a:pPr>
            <a:r>
              <a:rPr lang="en-US" dirty="0" smtClean="0"/>
              <a:t>Established in 2005 by Executive Order RP 42, Aging Texas Well (ATW) </a:t>
            </a:r>
            <a:r>
              <a:rPr lang="en-US" dirty="0"/>
              <a:t>identifies and discusses policy issues, guides state government readiness, and promotes increased community preparedness for an aging Texas population</a:t>
            </a:r>
            <a:r>
              <a:rPr lang="en-US" dirty="0" smtClean="0"/>
              <a:t>.</a:t>
            </a:r>
          </a:p>
          <a:p>
            <a:pPr marL="342900" indent="-342900">
              <a:lnSpc>
                <a:spcPct val="100000"/>
              </a:lnSpc>
              <a:buFont typeface="Arial" panose="020B0604020202020204" pitchFamily="34" charset="0"/>
              <a:buChar char="•"/>
            </a:pPr>
            <a:endParaRPr lang="en-US" dirty="0" smtClean="0"/>
          </a:p>
          <a:p>
            <a:pPr marL="342900" indent="-342900">
              <a:lnSpc>
                <a:spcPct val="100000"/>
              </a:lnSpc>
              <a:buFont typeface="Arial" panose="020B0604020202020204" pitchFamily="34" charset="0"/>
              <a:buChar char="•"/>
            </a:pPr>
            <a:r>
              <a:rPr lang="en-US" dirty="0" smtClean="0"/>
              <a:t>HHS </a:t>
            </a:r>
            <a:r>
              <a:rPr lang="en-US" dirty="0"/>
              <a:t>issues the ATW plan every bi-annum with support from the ATW </a:t>
            </a:r>
            <a:r>
              <a:rPr lang="en-US"/>
              <a:t>advisory </a:t>
            </a:r>
            <a:r>
              <a:rPr lang="en-US" smtClean="0"/>
              <a:t>committee.</a:t>
            </a:r>
            <a:endParaRPr lang="en-US" dirty="0"/>
          </a:p>
          <a:p>
            <a:pPr marL="342900" indent="-342900">
              <a:lnSpc>
                <a:spcPct val="100000"/>
              </a:lnSpc>
              <a:buFont typeface="Arial" panose="020B0604020202020204" pitchFamily="34" charset="0"/>
              <a:buChar char="•"/>
            </a:pPr>
            <a:endParaRPr lang="en-US" dirty="0" smtClean="0"/>
          </a:p>
          <a:p>
            <a:pPr marL="171450" indent="-171450">
              <a:lnSpc>
                <a:spcPct val="100000"/>
              </a:lnSpc>
              <a:buFont typeface="Arial" panose="020B0604020202020204" pitchFamily="34" charset="0"/>
              <a:buChar char="•"/>
            </a:pPr>
            <a:endParaRPr lang="en-US" sz="100" dirty="0"/>
          </a:p>
          <a:p>
            <a:pPr marL="171450" indent="-171450">
              <a:lnSpc>
                <a:spcPct val="100000"/>
              </a:lnSpc>
              <a:buFont typeface="Arial" panose="020B0604020202020204" pitchFamily="34" charset="0"/>
              <a:buChar char="•"/>
            </a:pPr>
            <a:endParaRPr lang="en-US" sz="100" dirty="0" smtClean="0"/>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3697857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705372"/>
            <a:ext cx="8388457" cy="743000"/>
          </a:xfrm>
        </p:spPr>
        <p:txBody>
          <a:bodyPr/>
          <a:lstStyle/>
          <a:p>
            <a:r>
              <a:rPr lang="en-US" dirty="0" smtClean="0"/>
              <a:t>Aging Texas Well Advisory Committee </a:t>
            </a:r>
            <a:endParaRPr lang="en-US" dirty="0"/>
          </a:p>
        </p:txBody>
      </p:sp>
      <p:sp>
        <p:nvSpPr>
          <p:cNvPr id="3" name="Content Placeholder 2"/>
          <p:cNvSpPr>
            <a:spLocks noGrp="1"/>
          </p:cNvSpPr>
          <p:nvPr>
            <p:ph sz="half" idx="1"/>
          </p:nvPr>
        </p:nvSpPr>
        <p:spPr>
          <a:xfrm>
            <a:off x="2461631" y="1681843"/>
            <a:ext cx="9279912" cy="4775601"/>
          </a:xfrm>
        </p:spPr>
        <p:txBody>
          <a:bodyPr>
            <a:normAutofit/>
          </a:bodyPr>
          <a:lstStyle/>
          <a:p>
            <a:pPr marL="342900" indent="-342900">
              <a:lnSpc>
                <a:spcPct val="100000"/>
              </a:lnSpc>
              <a:buFont typeface="Arial" panose="020B0604020202020204" pitchFamily="34" charset="0"/>
              <a:buChar char="•"/>
            </a:pPr>
            <a:r>
              <a:rPr lang="en-US" dirty="0"/>
              <a:t>ATW Advisory Committee advises Texas HHS and makes recommendations to state leadership </a:t>
            </a:r>
            <a:r>
              <a:rPr lang="en-US" dirty="0" smtClean="0"/>
              <a:t>on:</a:t>
            </a:r>
          </a:p>
          <a:p>
            <a:pPr marL="684212" lvl="1" indent="-342900">
              <a:lnSpc>
                <a:spcPct val="100000"/>
              </a:lnSpc>
              <a:buFont typeface="Arial" panose="020B0604020202020204" pitchFamily="34" charset="0"/>
              <a:buChar char="•"/>
            </a:pPr>
            <a:r>
              <a:rPr lang="en-US" dirty="0" smtClean="0"/>
              <a:t>Implementation </a:t>
            </a:r>
            <a:r>
              <a:rPr lang="en-US" dirty="0"/>
              <a:t>of the Aging Texas Well </a:t>
            </a:r>
            <a:r>
              <a:rPr lang="en-US" dirty="0" smtClean="0"/>
              <a:t>Initiative</a:t>
            </a:r>
          </a:p>
          <a:p>
            <a:pPr marL="684212" lvl="1" indent="-342900">
              <a:lnSpc>
                <a:spcPct val="100000"/>
              </a:lnSpc>
              <a:buFont typeface="Arial" panose="020B0604020202020204" pitchFamily="34" charset="0"/>
              <a:buChar char="•"/>
            </a:pPr>
            <a:r>
              <a:rPr lang="en-US" dirty="0" smtClean="0"/>
              <a:t>The </a:t>
            </a:r>
            <a:r>
              <a:rPr lang="en-US" dirty="0"/>
              <a:t>state’s readiness to meet needs and methods for preparedness. </a:t>
            </a:r>
            <a:endParaRPr lang="en-US" dirty="0" smtClean="0"/>
          </a:p>
          <a:p>
            <a:pPr marL="342900" indent="-342900">
              <a:lnSpc>
                <a:spcPct val="100000"/>
              </a:lnSpc>
              <a:buFont typeface="Arial" panose="020B0604020202020204" pitchFamily="34" charset="0"/>
              <a:buChar char="•"/>
            </a:pPr>
            <a:r>
              <a:rPr lang="en-US" dirty="0" smtClean="0"/>
              <a:t>The </a:t>
            </a:r>
            <a:r>
              <a:rPr lang="en-US" dirty="0"/>
              <a:t>ATWAC provides recommendations through quarterly meetings, issue briefs, public testimony, and ad hoc. </a:t>
            </a:r>
            <a:endParaRPr lang="en-US" dirty="0" smtClean="0"/>
          </a:p>
          <a:p>
            <a:pPr marL="684212" lvl="1" indent="-342900">
              <a:lnSpc>
                <a:spcPct val="100000"/>
              </a:lnSpc>
              <a:buFont typeface="Arial" panose="020B0604020202020204" pitchFamily="34" charset="0"/>
              <a:buChar char="•"/>
            </a:pPr>
            <a:r>
              <a:rPr lang="en-US" dirty="0" smtClean="0"/>
              <a:t>Currently </a:t>
            </a:r>
            <a:r>
              <a:rPr lang="en-US" dirty="0"/>
              <a:t>the ATWAC is implementing its charge in SB1693 to research independent living services for older Texans experiencing vision loss.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632116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title="Adult man and wom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36282" y="1816445"/>
            <a:ext cx="2593311" cy="2881456"/>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Age Well Live Well</a:t>
            </a:r>
            <a:endParaRPr lang="en-US" dirty="0"/>
          </a:p>
        </p:txBody>
      </p:sp>
      <p:sp>
        <p:nvSpPr>
          <p:cNvPr id="4" name="Content Placeholder 3"/>
          <p:cNvSpPr>
            <a:spLocks noGrp="1"/>
          </p:cNvSpPr>
          <p:nvPr>
            <p:ph sz="half" idx="1"/>
          </p:nvPr>
        </p:nvSpPr>
        <p:spPr>
          <a:xfrm>
            <a:off x="2461632" y="1681843"/>
            <a:ext cx="5423412" cy="4497795"/>
          </a:xfrm>
        </p:spPr>
        <p:txBody>
          <a:bodyPr/>
          <a:lstStyle/>
          <a:p>
            <a:pPr marL="0" indent="0">
              <a:lnSpc>
                <a:spcPct val="100000"/>
              </a:lnSpc>
              <a:buNone/>
            </a:pPr>
            <a:r>
              <a:rPr lang="en-US" sz="2200" b="1" dirty="0" smtClean="0">
                <a:solidFill>
                  <a:schemeClr val="accent5"/>
                </a:solidFill>
              </a:rPr>
              <a:t>In 2050, Texans aged 65 and over is projected to be 17.4 percent.</a:t>
            </a:r>
          </a:p>
          <a:p>
            <a:pPr marL="0" indent="0">
              <a:lnSpc>
                <a:spcPct val="100000"/>
              </a:lnSpc>
              <a:buNone/>
            </a:pPr>
            <a:r>
              <a:rPr lang="en-US" sz="2200" dirty="0" smtClean="0"/>
              <a:t>The </a:t>
            </a:r>
            <a:r>
              <a:rPr lang="en-US" sz="2200" b="1" dirty="0" smtClean="0"/>
              <a:t>Age Well Live Well </a:t>
            </a:r>
            <a:r>
              <a:rPr lang="en-US" sz="2200" dirty="0" smtClean="0"/>
              <a:t>campaign provides resources and tools to help individuals and local communities address the challenges associated with aging and create opportunities for living well.</a:t>
            </a:r>
          </a:p>
          <a:p>
            <a:pPr marL="0" indent="0">
              <a:lnSpc>
                <a:spcPct val="100000"/>
              </a:lnSpc>
              <a:buNone/>
            </a:pPr>
            <a:endParaRPr lang="en-US" dirty="0"/>
          </a:p>
        </p:txBody>
      </p:sp>
    </p:spTree>
    <p:extLst>
      <p:ext uri="{BB962C8B-B14F-4D97-AF65-F5344CB8AC3E}">
        <p14:creationId xmlns:p14="http://schemas.microsoft.com/office/powerpoint/2010/main" val="2584264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Well Live Well</a:t>
            </a:r>
            <a:endParaRPr lang="en-US" dirty="0"/>
          </a:p>
        </p:txBody>
      </p:sp>
      <p:sp>
        <p:nvSpPr>
          <p:cNvPr id="6" name="Content Placeholder 5"/>
          <p:cNvSpPr>
            <a:spLocks noGrp="1"/>
          </p:cNvSpPr>
          <p:nvPr>
            <p:ph sz="half" idx="1"/>
          </p:nvPr>
        </p:nvSpPr>
        <p:spPr>
          <a:xfrm>
            <a:off x="2461631" y="1681843"/>
            <a:ext cx="9328465" cy="5176157"/>
          </a:xfrm>
        </p:spPr>
        <p:txBody>
          <a:bodyPr>
            <a:noAutofit/>
          </a:bodyPr>
          <a:lstStyle/>
          <a:p>
            <a:pPr marL="0" indent="0">
              <a:lnSpc>
                <a:spcPct val="100000"/>
              </a:lnSpc>
              <a:buNone/>
            </a:pPr>
            <a:r>
              <a:rPr lang="en-US" b="1" dirty="0" smtClean="0">
                <a:solidFill>
                  <a:schemeClr val="accent5"/>
                </a:solidFill>
              </a:rPr>
              <a:t>The Age Well Live Well campaign provides resources, tips, tools and expertise to help Texans: </a:t>
            </a:r>
          </a:p>
          <a:p>
            <a:pPr marL="342900" indent="-342900">
              <a:lnSpc>
                <a:spcPct val="100000"/>
              </a:lnSpc>
              <a:buFont typeface="Arial" panose="020B0604020202020204" pitchFamily="34" charset="0"/>
              <a:buChar char="•"/>
            </a:pPr>
            <a:r>
              <a:rPr lang="en-US" b="1" dirty="0" smtClean="0"/>
              <a:t>Be Healthy</a:t>
            </a:r>
            <a:r>
              <a:rPr lang="en-US" dirty="0" smtClean="0"/>
              <a:t>: By improving the physical health of older adults, their families and the community at large. </a:t>
            </a:r>
          </a:p>
          <a:p>
            <a:pPr marL="342900" indent="-342900">
              <a:lnSpc>
                <a:spcPct val="100000"/>
              </a:lnSpc>
              <a:buFont typeface="Arial" panose="020B0604020202020204" pitchFamily="34" charset="0"/>
              <a:buChar char="•"/>
            </a:pPr>
            <a:r>
              <a:rPr lang="en-US" b="1" dirty="0" smtClean="0"/>
              <a:t>Be Connected</a:t>
            </a:r>
            <a:r>
              <a:rPr lang="en-US" dirty="0" smtClean="0"/>
              <a:t>: By providing opportunities for Texans to get engaged in local  activities and volunteer.</a:t>
            </a:r>
          </a:p>
          <a:p>
            <a:pPr marL="342900" indent="-342900">
              <a:lnSpc>
                <a:spcPct val="100000"/>
              </a:lnSpc>
              <a:buFont typeface="Arial" panose="020B0604020202020204" pitchFamily="34" charset="0"/>
              <a:buChar char="•"/>
            </a:pPr>
            <a:r>
              <a:rPr lang="en-US" b="1" dirty="0" smtClean="0"/>
              <a:t>Be Informed</a:t>
            </a:r>
            <a:r>
              <a:rPr lang="en-US" dirty="0" smtClean="0"/>
              <a:t>: By creating awareness of aging-related issues and resources offered through Age Well Live Well partners, HHS and the aging and disability network.</a:t>
            </a:r>
          </a:p>
          <a:p>
            <a:pPr marL="342900" indent="-342900">
              <a:lnSpc>
                <a:spcPct val="100000"/>
              </a:lnSpc>
              <a:buFont typeface="Arial" panose="020B0604020202020204" pitchFamily="34" charset="0"/>
              <a:buChar char="•"/>
            </a:pPr>
            <a:endParaRPr lang="en-US" dirty="0" smtClean="0"/>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2364840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Adult male in pool"/>
          <p:cNvPicPr>
            <a:picLocks noChangeAspect="1" noChangeArrowheads="1"/>
          </p:cNvPicPr>
          <p:nvPr/>
        </p:nvPicPr>
        <p:blipFill rotWithShape="1">
          <a:blip r:embed="rId3">
            <a:extLst>
              <a:ext uri="{28A0092B-C50C-407E-A947-70E740481C1C}">
                <a14:useLocalDpi xmlns:a14="http://schemas.microsoft.com/office/drawing/2010/main" val="0"/>
              </a:ext>
            </a:extLst>
          </a:blip>
          <a:srcRect l="6848" t="11987" r="19882" b="13519"/>
          <a:stretch/>
        </p:blipFill>
        <p:spPr bwMode="auto">
          <a:xfrm>
            <a:off x="0" y="-134527"/>
            <a:ext cx="12201600" cy="697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192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Healthy</a:t>
            </a:r>
            <a:endParaRPr lang="en-US" dirty="0"/>
          </a:p>
        </p:txBody>
      </p:sp>
      <p:sp>
        <p:nvSpPr>
          <p:cNvPr id="4" name="Content Placeholder 3"/>
          <p:cNvSpPr>
            <a:spLocks noGrp="1"/>
          </p:cNvSpPr>
          <p:nvPr>
            <p:ph sz="half" idx="1"/>
          </p:nvPr>
        </p:nvSpPr>
        <p:spPr>
          <a:xfrm>
            <a:off x="2461631" y="1681843"/>
            <a:ext cx="9223268" cy="5176157"/>
          </a:xfrm>
        </p:spPr>
        <p:txBody>
          <a:bodyPr>
            <a:normAutofit/>
          </a:bodyPr>
          <a:lstStyle/>
          <a:p>
            <a:pPr marL="0" indent="0">
              <a:lnSpc>
                <a:spcPct val="100000"/>
              </a:lnSpc>
              <a:buNone/>
            </a:pPr>
            <a:r>
              <a:rPr lang="en-US" b="1" dirty="0" smtClean="0">
                <a:solidFill>
                  <a:schemeClr val="accent5"/>
                </a:solidFill>
              </a:rPr>
              <a:t>Outcome of inactivity</a:t>
            </a:r>
          </a:p>
          <a:p>
            <a:pPr marL="342900" indent="-342900">
              <a:lnSpc>
                <a:spcPct val="100000"/>
              </a:lnSpc>
              <a:buFont typeface="Arial" panose="020B0604020202020204" pitchFamily="34" charset="0"/>
              <a:buChar char="•"/>
            </a:pPr>
            <a:r>
              <a:rPr lang="en-US" dirty="0" smtClean="0"/>
              <a:t>In 2013, 38 percent of Texans 65 and older were overweight and 27.6 percent were obese.</a:t>
            </a:r>
          </a:p>
          <a:p>
            <a:pPr marL="342900" indent="-342900">
              <a:lnSpc>
                <a:spcPct val="100000"/>
              </a:lnSpc>
              <a:buFont typeface="Arial" panose="020B0604020202020204" pitchFamily="34" charset="0"/>
              <a:buChar char="•"/>
            </a:pPr>
            <a:r>
              <a:rPr lang="en-US" dirty="0" smtClean="0"/>
              <a:t>By 2030 the Texas adult obesity rate will reach 57.2 percent.</a:t>
            </a:r>
          </a:p>
          <a:p>
            <a:pPr marL="0" indent="0">
              <a:lnSpc>
                <a:spcPct val="100000"/>
              </a:lnSpc>
              <a:buNone/>
            </a:pPr>
            <a:r>
              <a:rPr lang="en-US" b="1" dirty="0" smtClean="0">
                <a:solidFill>
                  <a:schemeClr val="accent5"/>
                </a:solidFill>
              </a:rPr>
              <a:t>Benefits of activity</a:t>
            </a:r>
          </a:p>
          <a:p>
            <a:pPr marL="342900" indent="-342900">
              <a:lnSpc>
                <a:spcPct val="100000"/>
              </a:lnSpc>
              <a:buFont typeface="Arial" panose="020B0604020202020204" pitchFamily="34" charset="0"/>
              <a:buChar char="•"/>
            </a:pPr>
            <a:r>
              <a:rPr lang="en-US" dirty="0" smtClean="0"/>
              <a:t>Preventable illness makes up approximately 80% of the burden of illness and 90% of all healthcare costs. </a:t>
            </a:r>
          </a:p>
          <a:p>
            <a:pPr marL="342900" indent="-342900">
              <a:lnSpc>
                <a:spcPct val="100000"/>
              </a:lnSpc>
              <a:buFont typeface="Arial" panose="020B0604020202020204" pitchFamily="34" charset="0"/>
              <a:buChar char="•"/>
            </a:pPr>
            <a:r>
              <a:rPr lang="en-US" dirty="0" smtClean="0"/>
              <a:t>People who participate in physical activity on a regular basis lower their risk of developing a chronic disease by 30–50%. </a:t>
            </a:r>
          </a:p>
          <a:p>
            <a:pPr marL="342900" indent="-342900">
              <a:lnSpc>
                <a:spcPct val="10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1391661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 Texercise ladies" title="Older women wearing Texercise shir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99220" y="1823100"/>
            <a:ext cx="3570770" cy="3102725"/>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 Healthy: Texercise</a:t>
            </a:r>
            <a:endParaRPr lang="en-US" dirty="0"/>
          </a:p>
        </p:txBody>
      </p:sp>
      <p:sp>
        <p:nvSpPr>
          <p:cNvPr id="6" name="Content Placeholder 5"/>
          <p:cNvSpPr>
            <a:spLocks noGrp="1"/>
          </p:cNvSpPr>
          <p:nvPr>
            <p:ph sz="half" idx="1"/>
          </p:nvPr>
        </p:nvSpPr>
        <p:spPr>
          <a:xfrm>
            <a:off x="2461632" y="1689935"/>
            <a:ext cx="4837588" cy="5176157"/>
          </a:xfrm>
        </p:spPr>
        <p:txBody>
          <a:bodyPr>
            <a:normAutofit/>
          </a:bodyPr>
          <a:lstStyle/>
          <a:p>
            <a:pPr marL="0" indent="0">
              <a:lnSpc>
                <a:spcPct val="100000"/>
              </a:lnSpc>
              <a:spcAft>
                <a:spcPts val="600"/>
              </a:spcAft>
              <a:buNone/>
            </a:pPr>
            <a:r>
              <a:rPr lang="en-US" b="1" dirty="0" smtClean="0"/>
              <a:t>Texercise</a:t>
            </a:r>
            <a:endParaRPr lang="en-US" dirty="0"/>
          </a:p>
          <a:p>
            <a:pPr marL="0" indent="0">
              <a:lnSpc>
                <a:spcPct val="100000"/>
              </a:lnSpc>
              <a:spcAft>
                <a:spcPts val="600"/>
              </a:spcAft>
              <a:buNone/>
            </a:pPr>
            <a:r>
              <a:rPr lang="en-US" dirty="0" smtClean="0"/>
              <a:t>A statewide health promotions initiative of HHS, educates and involves individuals and communities in physical activities and proper nutrition.</a:t>
            </a:r>
          </a:p>
          <a:p>
            <a:pPr marL="0" indent="0">
              <a:lnSpc>
                <a:spcPct val="100000"/>
              </a:lnSpc>
              <a:buNone/>
            </a:pPr>
            <a:endParaRPr lang="en-US" sz="2800" dirty="0"/>
          </a:p>
        </p:txBody>
      </p:sp>
    </p:spTree>
    <p:extLst>
      <p:ext uri="{BB962C8B-B14F-4D97-AF65-F5344CB8AC3E}">
        <p14:creationId xmlns:p14="http://schemas.microsoft.com/office/powerpoint/2010/main" val="891283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Healthy: Texercise</a:t>
            </a:r>
            <a:endParaRPr lang="en-US" dirty="0"/>
          </a:p>
        </p:txBody>
      </p:sp>
      <p:sp>
        <p:nvSpPr>
          <p:cNvPr id="6" name="Content Placeholder 5"/>
          <p:cNvSpPr>
            <a:spLocks noGrp="1"/>
          </p:cNvSpPr>
          <p:nvPr>
            <p:ph sz="half" idx="1"/>
          </p:nvPr>
        </p:nvSpPr>
        <p:spPr>
          <a:xfrm>
            <a:off x="2461631" y="1681843"/>
            <a:ext cx="8616365" cy="4497795"/>
          </a:xfrm>
        </p:spPr>
        <p:txBody>
          <a:bodyPr>
            <a:normAutofit/>
          </a:bodyPr>
          <a:lstStyle/>
          <a:p>
            <a:pPr marL="0" indent="0">
              <a:lnSpc>
                <a:spcPct val="100000"/>
              </a:lnSpc>
              <a:buNone/>
            </a:pPr>
            <a:r>
              <a:rPr lang="en-US" dirty="0" smtClean="0"/>
              <a:t>Texercise provides tools and resources to assist with making healthy lifestyle changes such as:</a:t>
            </a:r>
          </a:p>
          <a:p>
            <a:pPr marL="342900" indent="-342900">
              <a:lnSpc>
                <a:spcPct val="100000"/>
              </a:lnSpc>
              <a:buFont typeface="Arial" panose="020B0604020202020204" pitchFamily="34" charset="0"/>
              <a:buChar char="•"/>
            </a:pPr>
            <a:r>
              <a:rPr lang="en-US" dirty="0" smtClean="0"/>
              <a:t>Educational resources to help create understanding of the importance of a healthy diet and regular physical activity;</a:t>
            </a:r>
          </a:p>
          <a:p>
            <a:pPr marL="342900" indent="-342900">
              <a:lnSpc>
                <a:spcPct val="100000"/>
              </a:lnSpc>
              <a:buFont typeface="Arial" panose="020B0604020202020204" pitchFamily="34" charset="0"/>
              <a:buChar char="•"/>
            </a:pPr>
            <a:r>
              <a:rPr lang="en-US" dirty="0" smtClean="0"/>
              <a:t>Motivational resources to encourage participation and adoption of healthy habits; and</a:t>
            </a:r>
          </a:p>
          <a:p>
            <a:pPr marL="342900" indent="-342900">
              <a:lnSpc>
                <a:spcPct val="100000"/>
              </a:lnSpc>
              <a:buFont typeface="Arial" panose="020B0604020202020204" pitchFamily="34" charset="0"/>
              <a:buChar char="•"/>
            </a:pPr>
            <a:r>
              <a:rPr lang="en-US" dirty="0" smtClean="0"/>
              <a:t>Recognition resources to formally recognize the efforts of participants.</a:t>
            </a:r>
          </a:p>
          <a:p>
            <a:pPr marL="342900" indent="-342900">
              <a:lnSpc>
                <a:spcPct val="10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2813741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Texercise handbook"/>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523357" y="1910749"/>
            <a:ext cx="2312939" cy="2965700"/>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Be Healthy: Texercise</a:t>
            </a:r>
            <a:endParaRPr lang="en-US" dirty="0"/>
          </a:p>
        </p:txBody>
      </p:sp>
      <p:sp>
        <p:nvSpPr>
          <p:cNvPr id="4" name="Content Placeholder 3"/>
          <p:cNvSpPr>
            <a:spLocks noGrp="1"/>
          </p:cNvSpPr>
          <p:nvPr>
            <p:ph sz="half" idx="1"/>
          </p:nvPr>
        </p:nvSpPr>
        <p:spPr>
          <a:xfrm>
            <a:off x="2461631" y="1681843"/>
            <a:ext cx="6061725" cy="4497795"/>
          </a:xfrm>
        </p:spPr>
        <p:txBody>
          <a:bodyPr>
            <a:normAutofit/>
          </a:bodyPr>
          <a:lstStyle/>
          <a:p>
            <a:pPr marL="0" indent="0">
              <a:lnSpc>
                <a:spcPct val="100000"/>
              </a:lnSpc>
              <a:buNone/>
            </a:pPr>
            <a:r>
              <a:rPr lang="en-US" b="1" dirty="0" smtClean="0">
                <a:solidFill>
                  <a:schemeClr val="accent5"/>
                </a:solidFill>
              </a:rPr>
              <a:t>Texercise free resources include:</a:t>
            </a:r>
          </a:p>
          <a:p>
            <a:pPr marL="342900" indent="-342900">
              <a:lnSpc>
                <a:spcPct val="100000"/>
              </a:lnSpc>
              <a:buFont typeface="Arial" panose="020B0604020202020204" pitchFamily="34" charset="0"/>
              <a:buChar char="•"/>
            </a:pPr>
            <a:r>
              <a:rPr lang="en-US" dirty="0" smtClean="0"/>
              <a:t>Handbook</a:t>
            </a:r>
          </a:p>
          <a:p>
            <a:pPr marL="342900" indent="-342900">
              <a:lnSpc>
                <a:spcPct val="100000"/>
              </a:lnSpc>
              <a:buFont typeface="Arial" panose="020B0604020202020204" pitchFamily="34" charset="0"/>
              <a:buChar char="•"/>
            </a:pPr>
            <a:r>
              <a:rPr lang="en-US" dirty="0" smtClean="0"/>
              <a:t>Fact Sheets</a:t>
            </a:r>
          </a:p>
          <a:p>
            <a:pPr marL="684212" lvl="1" indent="-342900">
              <a:lnSpc>
                <a:spcPct val="100000"/>
              </a:lnSpc>
              <a:buFont typeface="Arial" panose="020B0604020202020204" pitchFamily="34" charset="0"/>
              <a:buChar char="•"/>
            </a:pPr>
            <a:r>
              <a:rPr lang="en-US" dirty="0" smtClean="0"/>
              <a:t>12 fitness</a:t>
            </a:r>
          </a:p>
          <a:p>
            <a:pPr marL="684212" lvl="1" indent="-342900">
              <a:lnSpc>
                <a:spcPct val="100000"/>
              </a:lnSpc>
              <a:buFont typeface="Arial" panose="020B0604020202020204" pitchFamily="34" charset="0"/>
              <a:buChar char="•"/>
            </a:pPr>
            <a:r>
              <a:rPr lang="en-US" dirty="0" smtClean="0"/>
              <a:t>8 nutrition</a:t>
            </a:r>
          </a:p>
          <a:p>
            <a:pPr marL="342900" indent="-342900">
              <a:lnSpc>
                <a:spcPct val="100000"/>
              </a:lnSpc>
              <a:buFont typeface="Arial" panose="020B0604020202020204" pitchFamily="34" charset="0"/>
              <a:buChar char="•"/>
            </a:pPr>
            <a:r>
              <a:rPr lang="en-US" dirty="0" smtClean="0"/>
              <a:t>Texercise Classic</a:t>
            </a:r>
          </a:p>
          <a:p>
            <a:pPr marL="342900" indent="-342900">
              <a:lnSpc>
                <a:spcPct val="100000"/>
              </a:lnSpc>
              <a:buFont typeface="Arial" panose="020B0604020202020204" pitchFamily="34" charset="0"/>
              <a:buChar char="•"/>
            </a:pPr>
            <a:r>
              <a:rPr lang="en-US" dirty="0" smtClean="0"/>
              <a:t>Texercise Select</a:t>
            </a:r>
          </a:p>
          <a:p>
            <a:pPr marL="342900" indent="-342900">
              <a:lnSpc>
                <a:spcPct val="100000"/>
              </a:lnSpc>
              <a:buFont typeface="Arial" panose="020B0604020202020204" pitchFamily="34" charset="0"/>
              <a:buChar char="•"/>
            </a:pPr>
            <a:r>
              <a:rPr lang="en-US" dirty="0" smtClean="0"/>
              <a:t>Website (</a:t>
            </a:r>
            <a:r>
              <a:rPr lang="en-US" dirty="0" smtClean="0">
                <a:hlinkClick r:id="rId4"/>
              </a:rPr>
              <a:t>www.Texercise.com</a:t>
            </a:r>
            <a:r>
              <a:rPr lang="en-US" dirty="0" smtClean="0"/>
              <a:t>)  </a:t>
            </a:r>
          </a:p>
          <a:p>
            <a:pPr marL="342900" indent="-342900">
              <a:lnSpc>
                <a:spcPct val="10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1344950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Texercise handbook"/>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523357" y="1910749"/>
            <a:ext cx="2312939" cy="2965700"/>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Be Healthy: Texercise</a:t>
            </a:r>
            <a:endParaRPr lang="en-US" dirty="0"/>
          </a:p>
        </p:txBody>
      </p:sp>
      <p:sp>
        <p:nvSpPr>
          <p:cNvPr id="4" name="Content Placeholder 3"/>
          <p:cNvSpPr>
            <a:spLocks noGrp="1"/>
          </p:cNvSpPr>
          <p:nvPr>
            <p:ph sz="half" idx="1"/>
          </p:nvPr>
        </p:nvSpPr>
        <p:spPr>
          <a:xfrm>
            <a:off x="2461631" y="1681843"/>
            <a:ext cx="6061725" cy="5389517"/>
          </a:xfrm>
        </p:spPr>
        <p:txBody>
          <a:bodyPr>
            <a:normAutofit/>
          </a:bodyPr>
          <a:lstStyle/>
          <a:p>
            <a:pPr marL="0" indent="0">
              <a:lnSpc>
                <a:spcPct val="100000"/>
              </a:lnSpc>
              <a:buNone/>
            </a:pPr>
            <a:r>
              <a:rPr lang="en-US" b="1" dirty="0" smtClean="0">
                <a:solidFill>
                  <a:schemeClr val="accent5"/>
                </a:solidFill>
              </a:rPr>
              <a:t>Texercise statewide partners:</a:t>
            </a:r>
          </a:p>
          <a:p>
            <a:pPr marL="342900" indent="-342900">
              <a:lnSpc>
                <a:spcPct val="100000"/>
              </a:lnSpc>
              <a:buFont typeface="Arial" panose="020B0604020202020204" pitchFamily="34" charset="0"/>
              <a:buChar char="•"/>
            </a:pPr>
            <a:r>
              <a:rPr lang="en-US" dirty="0" smtClean="0"/>
              <a:t>Parks and recreation departments (community and senior centers)</a:t>
            </a:r>
          </a:p>
          <a:p>
            <a:pPr marL="342900" indent="-342900">
              <a:lnSpc>
                <a:spcPct val="100000"/>
              </a:lnSpc>
              <a:buFont typeface="Arial" panose="020B0604020202020204" pitchFamily="34" charset="0"/>
              <a:buChar char="•"/>
            </a:pPr>
            <a:r>
              <a:rPr lang="en-US" dirty="0" smtClean="0"/>
              <a:t>Long-term care facilities</a:t>
            </a:r>
          </a:p>
          <a:p>
            <a:pPr marL="342900" indent="-342900">
              <a:lnSpc>
                <a:spcPct val="100000"/>
              </a:lnSpc>
              <a:buFont typeface="Arial" panose="020B0604020202020204" pitchFamily="34" charset="0"/>
              <a:buChar char="•"/>
            </a:pPr>
            <a:r>
              <a:rPr lang="en-US" dirty="0" smtClean="0"/>
              <a:t>Faith-based organizations</a:t>
            </a:r>
          </a:p>
          <a:p>
            <a:pPr marL="342900" indent="-342900">
              <a:lnSpc>
                <a:spcPct val="100000"/>
              </a:lnSpc>
              <a:buFont typeface="Arial" panose="020B0604020202020204" pitchFamily="34" charset="0"/>
              <a:buChar char="•"/>
            </a:pPr>
            <a:r>
              <a:rPr lang="en-US" dirty="0" smtClean="0"/>
              <a:t>Non-profits in the field(s) of health and aging</a:t>
            </a:r>
          </a:p>
          <a:p>
            <a:pPr marL="342900" indent="-342900">
              <a:lnSpc>
                <a:spcPct val="100000"/>
              </a:lnSpc>
              <a:buFont typeface="Arial" panose="020B0604020202020204" pitchFamily="34" charset="0"/>
              <a:buChar char="•"/>
            </a:pPr>
            <a:r>
              <a:rPr lang="en-US" dirty="0" smtClean="0"/>
              <a:t>City and county governments</a:t>
            </a:r>
          </a:p>
          <a:p>
            <a:pPr marL="0" indent="0">
              <a:lnSpc>
                <a:spcPct val="100000"/>
              </a:lnSpc>
              <a:buNone/>
            </a:pPr>
            <a:endParaRPr lang="en-US" dirty="0"/>
          </a:p>
          <a:p>
            <a:pPr marL="0" indent="0">
              <a:lnSpc>
                <a:spcPct val="100000"/>
              </a:lnSpc>
              <a:buNone/>
            </a:pPr>
            <a:endParaRPr lang="en-US" dirty="0" smtClean="0"/>
          </a:p>
          <a:p>
            <a:pPr marL="0" indent="0">
              <a:lnSpc>
                <a:spcPct val="100000"/>
              </a:lnSpc>
              <a:buNone/>
            </a:pPr>
            <a:r>
              <a:rPr lang="en-US" dirty="0" smtClean="0"/>
              <a:t> </a:t>
            </a:r>
          </a:p>
          <a:p>
            <a:pPr marL="342900" indent="-342900">
              <a:lnSpc>
                <a:spcPct val="10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571808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4" name="Content Placeholder 3"/>
          <p:cNvSpPr>
            <a:spLocks noGrp="1"/>
          </p:cNvSpPr>
          <p:nvPr>
            <p:ph sz="half" idx="1"/>
          </p:nvPr>
        </p:nvSpPr>
        <p:spPr>
          <a:xfrm>
            <a:off x="2461631" y="1681843"/>
            <a:ext cx="8486893" cy="5176157"/>
          </a:xfrm>
        </p:spPr>
        <p:txBody>
          <a:bodyPr>
            <a:normAutofit/>
          </a:bodyPr>
          <a:lstStyle/>
          <a:p>
            <a:pPr marL="0" indent="0">
              <a:lnSpc>
                <a:spcPct val="100000"/>
              </a:lnSpc>
              <a:buNone/>
            </a:pPr>
            <a:r>
              <a:rPr lang="en-US" dirty="0" smtClean="0"/>
              <a:t>Upon completion of this presentation session, participants will be able to:</a:t>
            </a:r>
          </a:p>
          <a:p>
            <a:pPr marL="342900" indent="-342900">
              <a:lnSpc>
                <a:spcPct val="100000"/>
              </a:lnSpc>
              <a:buFont typeface="Arial" panose="020B0604020202020204" pitchFamily="34" charset="0"/>
              <a:buChar char="•"/>
            </a:pPr>
            <a:r>
              <a:rPr lang="en-US" dirty="0" smtClean="0"/>
              <a:t>Recall information about older adult demographics</a:t>
            </a:r>
            <a:r>
              <a:rPr lang="en-US" dirty="0"/>
              <a:t>, needs, and emerging trends in the state of </a:t>
            </a:r>
            <a:r>
              <a:rPr lang="en-US" dirty="0" smtClean="0"/>
              <a:t>Texas</a:t>
            </a:r>
          </a:p>
          <a:p>
            <a:pPr marL="342900" indent="-342900">
              <a:lnSpc>
                <a:spcPct val="100000"/>
              </a:lnSpc>
              <a:buFont typeface="Arial" panose="020B0604020202020204" pitchFamily="34" charset="0"/>
              <a:buChar char="•"/>
            </a:pPr>
            <a:r>
              <a:rPr lang="en-US" dirty="0" smtClean="0"/>
              <a:t>Review the Age Well Live Well (AWLW) campaign and aging </a:t>
            </a:r>
            <a:r>
              <a:rPr lang="en-US" dirty="0"/>
              <a:t>initiatives from the office of Aging Service Coordination at Texas Health and Human </a:t>
            </a:r>
            <a:r>
              <a:rPr lang="en-US" dirty="0" smtClean="0"/>
              <a:t>Services (HHS)</a:t>
            </a:r>
          </a:p>
          <a:p>
            <a:pPr marL="342900" indent="-342900">
              <a:lnSpc>
                <a:spcPct val="100000"/>
              </a:lnSpc>
              <a:buFont typeface="Arial" panose="020B0604020202020204" pitchFamily="34" charset="0"/>
              <a:buChar char="•"/>
            </a:pPr>
            <a:r>
              <a:rPr lang="en-US" dirty="0" smtClean="0"/>
              <a:t>Discuss and practice how </a:t>
            </a:r>
            <a:r>
              <a:rPr lang="en-US" dirty="0"/>
              <a:t>to seek-out and create partnerships in the aging network</a:t>
            </a:r>
          </a:p>
          <a:p>
            <a:pPr marL="342900" indent="-342900">
              <a:lnSpc>
                <a:spcPct val="100000"/>
              </a:lnSpc>
              <a:buFont typeface="Arial" panose="020B0604020202020204" pitchFamily="34" charset="0"/>
              <a:buChar char="•"/>
            </a:pPr>
            <a:endParaRPr lang="en-US" dirty="0"/>
          </a:p>
          <a:p>
            <a:pPr>
              <a:lnSpc>
                <a:spcPct val="100000"/>
              </a:lnSpc>
            </a:pPr>
            <a:endParaRPr lang="en-US" sz="2800" dirty="0"/>
          </a:p>
        </p:txBody>
      </p:sp>
    </p:spTree>
    <p:extLst>
      <p:ext uri="{BB962C8B-B14F-4D97-AF65-F5344CB8AC3E}">
        <p14:creationId xmlns:p14="http://schemas.microsoft.com/office/powerpoint/2010/main" val="3225404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title="Two elder women holding a basket of produce"/>
          <p:cNvPicPr>
            <a:picLocks noChangeAspect="1" noChangeArrowheads="1"/>
          </p:cNvPicPr>
          <p:nvPr/>
        </p:nvPicPr>
        <p:blipFill rotWithShape="1">
          <a:blip r:embed="rId3">
            <a:extLst>
              <a:ext uri="{28A0092B-C50C-407E-A947-70E740481C1C}">
                <a14:useLocalDpi xmlns:a14="http://schemas.microsoft.com/office/drawing/2010/main" val="0"/>
              </a:ext>
            </a:extLst>
          </a:blip>
          <a:srcRect l="6755" t="11912" r="19886" b="13454"/>
          <a:stretch/>
        </p:blipFill>
        <p:spPr bwMode="auto">
          <a:xfrm>
            <a:off x="-240532" y="-262800"/>
            <a:ext cx="12442664" cy="712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320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Elder alone looking out the window"/>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5502" y="2776759"/>
            <a:ext cx="2782544" cy="2086908"/>
          </a:xfrm>
          <a:prstGeom prst="rect">
            <a:avLst/>
          </a:prstGeom>
          <a:ln>
            <a:solidFill>
              <a:srgbClr val="FFC600"/>
            </a:solidFill>
          </a:ln>
        </p:spPr>
      </p:pic>
      <p:sp>
        <p:nvSpPr>
          <p:cNvPr id="2" name="Title 1"/>
          <p:cNvSpPr>
            <a:spLocks noGrp="1"/>
          </p:cNvSpPr>
          <p:nvPr>
            <p:ph type="title"/>
          </p:nvPr>
        </p:nvSpPr>
        <p:spPr/>
        <p:txBody>
          <a:bodyPr/>
          <a:lstStyle/>
          <a:p>
            <a:r>
              <a:rPr lang="en-US" dirty="0" smtClean="0"/>
              <a:t>Be Connected</a:t>
            </a:r>
            <a:endParaRPr lang="en-US" dirty="0"/>
          </a:p>
        </p:txBody>
      </p:sp>
      <p:sp>
        <p:nvSpPr>
          <p:cNvPr id="7" name="Content Placeholder 6"/>
          <p:cNvSpPr>
            <a:spLocks noGrp="1"/>
          </p:cNvSpPr>
          <p:nvPr>
            <p:ph sz="half" idx="1"/>
          </p:nvPr>
        </p:nvSpPr>
        <p:spPr>
          <a:xfrm>
            <a:off x="2461632" y="1681843"/>
            <a:ext cx="6023870" cy="4497795"/>
          </a:xfrm>
        </p:spPr>
        <p:txBody>
          <a:bodyPr>
            <a:noAutofit/>
          </a:bodyPr>
          <a:lstStyle/>
          <a:p>
            <a:pPr marL="0" indent="0">
              <a:lnSpc>
                <a:spcPct val="100000"/>
              </a:lnSpc>
              <a:buNone/>
            </a:pPr>
            <a:r>
              <a:rPr lang="en-US" b="1" dirty="0" smtClean="0">
                <a:solidFill>
                  <a:schemeClr val="accent5"/>
                </a:solidFill>
              </a:rPr>
              <a:t>Importance of staying engaged</a:t>
            </a:r>
          </a:p>
          <a:p>
            <a:pPr marL="342900" indent="-342900">
              <a:lnSpc>
                <a:spcPct val="100000"/>
              </a:lnSpc>
              <a:buFont typeface="Arial" panose="020B0604020202020204" pitchFamily="34" charset="0"/>
              <a:buChar char="•"/>
            </a:pPr>
            <a:r>
              <a:rPr lang="en-US" dirty="0" smtClean="0"/>
              <a:t>16% of adults 65 and older report feeling lonely and 12% isolated.</a:t>
            </a:r>
          </a:p>
          <a:p>
            <a:pPr marL="342900" indent="-342900">
              <a:lnSpc>
                <a:spcPct val="100000"/>
              </a:lnSpc>
              <a:buFont typeface="Arial" panose="020B0604020202020204" pitchFamily="34" charset="0"/>
              <a:buChar char="•"/>
            </a:pPr>
            <a:r>
              <a:rPr lang="en-US" dirty="0" smtClean="0"/>
              <a:t>Older adults that report loneliness are:</a:t>
            </a:r>
          </a:p>
          <a:p>
            <a:pPr marL="684212" lvl="1" indent="-342900">
              <a:lnSpc>
                <a:spcPct val="100000"/>
              </a:lnSpc>
              <a:buFont typeface="Arial" panose="020B0604020202020204" pitchFamily="34" charset="0"/>
              <a:buChar char="•"/>
            </a:pPr>
            <a:r>
              <a:rPr lang="en-US" dirty="0" smtClean="0"/>
              <a:t>More likely to report limitations in their ability to conduct everyday activities; and</a:t>
            </a:r>
          </a:p>
          <a:p>
            <a:pPr marL="684212" lvl="1" indent="-342900">
              <a:lnSpc>
                <a:spcPct val="100000"/>
              </a:lnSpc>
              <a:buFont typeface="Arial" panose="020B0604020202020204" pitchFamily="34" charset="0"/>
              <a:buChar char="•"/>
            </a:pPr>
            <a:r>
              <a:rPr lang="en-US" dirty="0" smtClean="0"/>
              <a:t>More likely to engage in weekly social activities</a:t>
            </a:r>
          </a:p>
          <a:p>
            <a:pPr marL="342900" indent="-342900">
              <a:lnSpc>
                <a:spcPct val="10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3436766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708457"/>
            <a:ext cx="8938753" cy="743000"/>
          </a:xfrm>
        </p:spPr>
        <p:txBody>
          <a:bodyPr/>
          <a:lstStyle/>
          <a:p>
            <a:r>
              <a:rPr lang="en-US" dirty="0" smtClean="0"/>
              <a:t>Be Connected: Silver Lining</a:t>
            </a:r>
            <a:endParaRPr lang="en-US" dirty="0"/>
          </a:p>
        </p:txBody>
      </p:sp>
      <p:sp>
        <p:nvSpPr>
          <p:cNvPr id="5" name="Content Placeholder 4"/>
          <p:cNvSpPr>
            <a:spLocks noGrp="1"/>
          </p:cNvSpPr>
          <p:nvPr>
            <p:ph sz="half" idx="1"/>
          </p:nvPr>
        </p:nvSpPr>
        <p:spPr>
          <a:xfrm>
            <a:off x="2462925" y="1812472"/>
            <a:ext cx="5278995" cy="4858294"/>
          </a:xfrm>
        </p:spPr>
        <p:txBody>
          <a:bodyPr/>
          <a:lstStyle/>
          <a:p>
            <a:pPr marL="342900" indent="-342900">
              <a:lnSpc>
                <a:spcPct val="100000"/>
              </a:lnSpc>
              <a:buFont typeface="Arial" panose="020B0604020202020204" pitchFamily="34" charset="0"/>
              <a:buChar char="•"/>
            </a:pPr>
            <a:r>
              <a:rPr lang="en-US" dirty="0"/>
              <a:t>Silver Lining is a partnership between the Texas Health and Human Services Commission (HHSC) and the Girl Scout councils in Texas.</a:t>
            </a:r>
          </a:p>
          <a:p>
            <a:pPr marL="342900" indent="-342900">
              <a:lnSpc>
                <a:spcPct val="100000"/>
              </a:lnSpc>
              <a:buFont typeface="Arial" panose="020B0604020202020204" pitchFamily="34" charset="0"/>
              <a:buChar char="•"/>
            </a:pPr>
            <a:r>
              <a:rPr lang="en-US" dirty="0"/>
              <a:t>Girl Scout troops are connected with a nursing home or assisted living facility in their area.</a:t>
            </a:r>
          </a:p>
          <a:p>
            <a:pPr marL="0" indent="0">
              <a:buNone/>
            </a:pPr>
            <a:endParaRPr lang="en-US" dirty="0"/>
          </a:p>
        </p:txBody>
      </p:sp>
      <p:pic>
        <p:nvPicPr>
          <p:cNvPr id="7" name="Picture 6" title="Elder woman sitting with a Brownie scou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365" y="2116183"/>
            <a:ext cx="3067017" cy="3026124"/>
          </a:xfrm>
          <a:prstGeom prst="rect">
            <a:avLst/>
          </a:prstGeom>
          <a:ln w="28575">
            <a:solidFill>
              <a:schemeClr val="tx2"/>
            </a:solidFill>
          </a:ln>
        </p:spPr>
      </p:pic>
    </p:spTree>
    <p:extLst>
      <p:ext uri="{BB962C8B-B14F-4D97-AF65-F5344CB8AC3E}">
        <p14:creationId xmlns:p14="http://schemas.microsoft.com/office/powerpoint/2010/main" val="1960135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705372"/>
            <a:ext cx="8388457" cy="743000"/>
          </a:xfrm>
        </p:spPr>
        <p:txBody>
          <a:bodyPr/>
          <a:lstStyle/>
          <a:p>
            <a:r>
              <a:rPr lang="en-US" dirty="0" smtClean="0"/>
              <a:t>Be Connected:</a:t>
            </a:r>
            <a:br>
              <a:rPr lang="en-US" dirty="0" smtClean="0"/>
            </a:br>
            <a:r>
              <a:rPr lang="en-US" dirty="0" smtClean="0"/>
              <a:t>Innovators in Aging</a:t>
            </a:r>
            <a:endParaRPr lang="en-US" dirty="0"/>
          </a:p>
        </p:txBody>
      </p:sp>
      <p:sp>
        <p:nvSpPr>
          <p:cNvPr id="3" name="Content Placeholder 2"/>
          <p:cNvSpPr>
            <a:spLocks noGrp="1"/>
          </p:cNvSpPr>
          <p:nvPr>
            <p:ph sz="half" idx="1"/>
          </p:nvPr>
        </p:nvSpPr>
        <p:spPr>
          <a:xfrm>
            <a:off x="2461631" y="1681843"/>
            <a:ext cx="8592089" cy="5176157"/>
          </a:xfrm>
        </p:spPr>
        <p:txBody>
          <a:bodyPr>
            <a:normAutofit/>
          </a:bodyPr>
          <a:lstStyle/>
          <a:p>
            <a:pPr marL="342900" indent="-342900">
              <a:lnSpc>
                <a:spcPct val="100000"/>
              </a:lnSpc>
              <a:buFont typeface="Arial" panose="020B0604020202020204" pitchFamily="34" charset="0"/>
              <a:buChar char="•"/>
            </a:pPr>
            <a:r>
              <a:rPr lang="en-US" dirty="0" smtClean="0"/>
              <a:t>Award highlighting and recognizing unique </a:t>
            </a:r>
            <a:r>
              <a:rPr lang="en-US" dirty="0"/>
              <a:t>and effective efforts impacting older adults. </a:t>
            </a:r>
            <a:endParaRPr lang="en-US" dirty="0" smtClean="0"/>
          </a:p>
          <a:p>
            <a:pPr marL="342900" indent="-342900">
              <a:lnSpc>
                <a:spcPct val="100000"/>
              </a:lnSpc>
              <a:buFont typeface="Arial" panose="020B0604020202020204" pitchFamily="34" charset="0"/>
              <a:buChar char="•"/>
            </a:pPr>
            <a:r>
              <a:rPr lang="en-US" dirty="0" smtClean="0"/>
              <a:t>Individuals</a:t>
            </a:r>
            <a:r>
              <a:rPr lang="en-US" dirty="0"/>
              <a:t>, programs, organizations, communities, and technologies are encouraged to apply. </a:t>
            </a:r>
            <a:endParaRPr lang="en-US" dirty="0" smtClean="0"/>
          </a:p>
          <a:p>
            <a:pPr marL="342900" indent="-342900">
              <a:lnSpc>
                <a:spcPct val="100000"/>
              </a:lnSpc>
              <a:buFont typeface="Arial" panose="020B0604020202020204" pitchFamily="34" charset="0"/>
              <a:buChar char="•"/>
            </a:pPr>
            <a:r>
              <a:rPr lang="en-US" dirty="0" smtClean="0"/>
              <a:t>Nominations are open from May – November 2018.</a:t>
            </a:r>
          </a:p>
          <a:p>
            <a:pPr marL="342900" indent="-342900">
              <a:lnSpc>
                <a:spcPct val="100000"/>
              </a:lnSpc>
              <a:buFont typeface="Arial" panose="020B0604020202020204" pitchFamily="34" charset="0"/>
              <a:buChar char="•"/>
            </a:pPr>
            <a:r>
              <a:rPr lang="en-US" dirty="0" smtClean="0"/>
              <a:t>Award </a:t>
            </a:r>
            <a:r>
              <a:rPr lang="en-US" dirty="0"/>
              <a:t>winners will work with HHS in Spring 2019 to highlight their </a:t>
            </a:r>
            <a:r>
              <a:rPr lang="en-US" dirty="0" smtClean="0"/>
              <a:t>program. </a:t>
            </a:r>
          </a:p>
          <a:p>
            <a:pPr marL="684212" lvl="1" indent="-342900">
              <a:lnSpc>
                <a:spcPct val="100000"/>
              </a:lnSpc>
              <a:buFont typeface="Arial" panose="020B0604020202020204" pitchFamily="34" charset="0"/>
              <a:buChar char="•"/>
            </a:pPr>
            <a:r>
              <a:rPr lang="en-US" dirty="0" smtClean="0"/>
              <a:t>HHS will disseminate information about winners in May 2019 </a:t>
            </a:r>
          </a:p>
          <a:p>
            <a:pPr marL="342900" indent="-342900">
              <a:lnSpc>
                <a:spcPct val="100000"/>
              </a:lnSpc>
              <a:buFont typeface="Arial" panose="020B0604020202020204" pitchFamily="34" charset="0"/>
              <a:buChar char="•"/>
            </a:pPr>
            <a:r>
              <a:rPr lang="en-US" dirty="0" smtClean="0"/>
              <a:t>Apply at </a:t>
            </a:r>
            <a:r>
              <a:rPr lang="en-US" dirty="0" smtClean="0">
                <a:hlinkClick r:id="rId2" action="ppaction://hlinkfile"/>
              </a:rPr>
              <a:t>hhs.texas.gov/innovators-aging</a:t>
            </a:r>
            <a:endParaRPr lang="en-US" dirty="0" smtClean="0"/>
          </a:p>
          <a:p>
            <a:pPr marL="342900" indent="-342900">
              <a:lnSpc>
                <a:spcPct val="100000"/>
              </a:lnSpc>
              <a:buFont typeface="Arial" panose="020B0604020202020204" pitchFamily="34" charset="0"/>
              <a:buChar char="•"/>
            </a:pPr>
            <a:endParaRPr lang="en-US" dirty="0" smtClean="0">
              <a:solidFill>
                <a:srgbClr val="FF0000"/>
              </a:solidFill>
            </a:endParaRPr>
          </a:p>
        </p:txBody>
      </p:sp>
    </p:spTree>
    <p:extLst>
      <p:ext uri="{BB962C8B-B14F-4D97-AF65-F5344CB8AC3E}">
        <p14:creationId xmlns:p14="http://schemas.microsoft.com/office/powerpoint/2010/main" val="538515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705372"/>
            <a:ext cx="8388457" cy="743000"/>
          </a:xfrm>
        </p:spPr>
        <p:txBody>
          <a:bodyPr/>
          <a:lstStyle/>
          <a:p>
            <a:r>
              <a:rPr lang="en-US" dirty="0" smtClean="0"/>
              <a:t>Be Connected: </a:t>
            </a:r>
            <a:br>
              <a:rPr lang="en-US" dirty="0" smtClean="0"/>
            </a:br>
            <a:r>
              <a:rPr lang="en-US" dirty="0" smtClean="0"/>
              <a:t>CMP Funds</a:t>
            </a:r>
            <a:endParaRPr lang="en-US" dirty="0"/>
          </a:p>
        </p:txBody>
      </p:sp>
      <p:sp>
        <p:nvSpPr>
          <p:cNvPr id="3" name="Content Placeholder 2"/>
          <p:cNvSpPr>
            <a:spLocks noGrp="1"/>
          </p:cNvSpPr>
          <p:nvPr>
            <p:ph sz="half" idx="1"/>
          </p:nvPr>
        </p:nvSpPr>
        <p:spPr>
          <a:xfrm>
            <a:off x="2461631" y="1681843"/>
            <a:ext cx="8867219" cy="4497795"/>
          </a:xfrm>
        </p:spPr>
        <p:txBody>
          <a:bodyPr/>
          <a:lstStyle/>
          <a:p>
            <a:pPr marL="342900" indent="-342900">
              <a:lnSpc>
                <a:spcPct val="100000"/>
              </a:lnSpc>
              <a:buFont typeface="Arial" panose="020B0604020202020204" pitchFamily="34" charset="0"/>
              <a:buChar char="•"/>
            </a:pPr>
            <a:r>
              <a:rPr lang="en-US" dirty="0"/>
              <a:t>A research project that will provide practical guidance to nursing facilities on how to recruit and retain volunteers and develop volunteer programming. </a:t>
            </a:r>
          </a:p>
          <a:p>
            <a:pPr marL="342900" indent="-342900">
              <a:lnSpc>
                <a:spcPct val="100000"/>
              </a:lnSpc>
              <a:buFont typeface="Arial" panose="020B0604020202020204" pitchFamily="34" charset="0"/>
              <a:buChar char="•"/>
            </a:pPr>
            <a:r>
              <a:rPr lang="en-US" dirty="0"/>
              <a:t>With robust volunteer support in these more at-risk facilities, both the residents’ quality of care and staff job satisfaction would improve. </a:t>
            </a:r>
          </a:p>
          <a:p>
            <a:endParaRPr lang="en-US" dirty="0"/>
          </a:p>
        </p:txBody>
      </p:sp>
    </p:spTree>
    <p:extLst>
      <p:ext uri="{BB962C8B-B14F-4D97-AF65-F5344CB8AC3E}">
        <p14:creationId xmlns:p14="http://schemas.microsoft.com/office/powerpoint/2010/main" val="2847485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705372"/>
            <a:ext cx="8388457" cy="743000"/>
          </a:xfrm>
        </p:spPr>
        <p:txBody>
          <a:bodyPr/>
          <a:lstStyle/>
          <a:p>
            <a:r>
              <a:rPr lang="en-US" dirty="0" smtClean="0"/>
              <a:t>Be Connected: </a:t>
            </a:r>
            <a:br>
              <a:rPr lang="en-US" dirty="0" smtClean="0"/>
            </a:br>
            <a:r>
              <a:rPr lang="en-US" dirty="0" smtClean="0"/>
              <a:t>VISTA</a:t>
            </a:r>
            <a:endParaRPr lang="en-US" dirty="0"/>
          </a:p>
        </p:txBody>
      </p:sp>
      <p:sp>
        <p:nvSpPr>
          <p:cNvPr id="3" name="Content Placeholder 2"/>
          <p:cNvSpPr>
            <a:spLocks noGrp="1"/>
          </p:cNvSpPr>
          <p:nvPr>
            <p:ph sz="half" idx="1"/>
          </p:nvPr>
        </p:nvSpPr>
        <p:spPr>
          <a:xfrm>
            <a:off x="2461631" y="1681844"/>
            <a:ext cx="8389751" cy="2082848"/>
          </a:xfrm>
        </p:spPr>
        <p:txBody>
          <a:bodyPr>
            <a:normAutofit/>
          </a:bodyPr>
          <a:lstStyle/>
          <a:p>
            <a:pPr marL="0" indent="0">
              <a:lnSpc>
                <a:spcPct val="100000"/>
              </a:lnSpc>
              <a:buNone/>
            </a:pPr>
            <a:r>
              <a:rPr lang="en-US" dirty="0"/>
              <a:t>In 2018, 8 VISTAs will begin working on projects to support the AWLW campaign statewide. VISTAs will support AWLW by developing awareness and infrastructures for older adults at local levels. The VISTA’s are located:</a:t>
            </a:r>
          </a:p>
          <a:p>
            <a:pPr marL="0" indent="0">
              <a:lnSpc>
                <a:spcPct val="100000"/>
              </a:lnSpc>
              <a:buNone/>
            </a:pPr>
            <a:endParaRPr lang="en-US" dirty="0" smtClean="0"/>
          </a:p>
        </p:txBody>
      </p:sp>
      <p:sp>
        <p:nvSpPr>
          <p:cNvPr id="4" name="TextBox 3"/>
          <p:cNvSpPr txBox="1"/>
          <p:nvPr/>
        </p:nvSpPr>
        <p:spPr>
          <a:xfrm>
            <a:off x="2461631" y="3594298"/>
            <a:ext cx="8389751" cy="2308324"/>
          </a:xfrm>
          <a:prstGeom prst="rect">
            <a:avLst/>
          </a:prstGeom>
          <a:noFill/>
        </p:spPr>
        <p:txBody>
          <a:bodyPr wrap="square" numCol="2" rtlCol="0">
            <a:spAutoFit/>
          </a:bodyPr>
          <a:lstStyle/>
          <a:p>
            <a:pPr marL="342900" indent="-342900">
              <a:buFont typeface="Arial" panose="020B0604020202020204" pitchFamily="34" charset="0"/>
              <a:buChar char="•"/>
            </a:pPr>
            <a:r>
              <a:rPr lang="en-US" dirty="0">
                <a:solidFill>
                  <a:schemeClr val="tx2"/>
                </a:solidFill>
              </a:rPr>
              <a:t>Area Agency on Aging of the Capital Area </a:t>
            </a:r>
            <a:r>
              <a:rPr lang="en-US" dirty="0" smtClean="0">
                <a:solidFill>
                  <a:schemeClr val="tx2"/>
                </a:solidFill>
              </a:rPr>
              <a:t>(</a:t>
            </a:r>
            <a:r>
              <a:rPr lang="en-US" b="1" dirty="0" smtClean="0">
                <a:solidFill>
                  <a:schemeClr val="tx2"/>
                </a:solidFill>
              </a:rPr>
              <a:t>Austin</a:t>
            </a:r>
            <a:r>
              <a:rPr lang="en-US" dirty="0" smtClean="0">
                <a:solidFill>
                  <a:schemeClr val="tx2"/>
                </a:solidFill>
              </a:rPr>
              <a:t>)</a:t>
            </a:r>
            <a:endParaRPr lang="en-US" dirty="0">
              <a:solidFill>
                <a:schemeClr val="tx2"/>
              </a:solidFill>
            </a:endParaRPr>
          </a:p>
          <a:p>
            <a:pPr marL="342900" indent="-342900">
              <a:buFont typeface="Arial" panose="020B0604020202020204" pitchFamily="34" charset="0"/>
              <a:buChar char="•"/>
            </a:pPr>
            <a:r>
              <a:rPr lang="en-US" dirty="0">
                <a:solidFill>
                  <a:schemeClr val="tx2"/>
                </a:solidFill>
              </a:rPr>
              <a:t>Area Agency on Aging of Deep East </a:t>
            </a:r>
            <a:r>
              <a:rPr lang="en-US" dirty="0" smtClean="0">
                <a:solidFill>
                  <a:schemeClr val="tx2"/>
                </a:solidFill>
              </a:rPr>
              <a:t>Texas (</a:t>
            </a:r>
            <a:r>
              <a:rPr lang="en-US" b="1" dirty="0" smtClean="0">
                <a:solidFill>
                  <a:schemeClr val="tx2"/>
                </a:solidFill>
              </a:rPr>
              <a:t>Tyler</a:t>
            </a:r>
            <a:r>
              <a:rPr lang="en-US" dirty="0" smtClean="0">
                <a:solidFill>
                  <a:schemeClr val="tx2"/>
                </a:solidFill>
              </a:rPr>
              <a:t>)</a:t>
            </a:r>
          </a:p>
          <a:p>
            <a:pPr marL="342900" indent="-342900">
              <a:buFont typeface="Arial" panose="020B0604020202020204" pitchFamily="34" charset="0"/>
              <a:buChar char="•"/>
            </a:pPr>
            <a:r>
              <a:rPr lang="en-US" dirty="0">
                <a:solidFill>
                  <a:schemeClr val="tx2"/>
                </a:solidFill>
              </a:rPr>
              <a:t>Area Agency on Aging of East </a:t>
            </a:r>
            <a:r>
              <a:rPr lang="en-US" dirty="0" smtClean="0">
                <a:solidFill>
                  <a:schemeClr val="tx2"/>
                </a:solidFill>
              </a:rPr>
              <a:t>Texas (</a:t>
            </a:r>
            <a:r>
              <a:rPr lang="en-US" b="1" dirty="0" smtClean="0">
                <a:solidFill>
                  <a:schemeClr val="tx2"/>
                </a:solidFill>
              </a:rPr>
              <a:t>Kilgore</a:t>
            </a:r>
            <a:r>
              <a:rPr lang="en-US" dirty="0" smtClean="0">
                <a:solidFill>
                  <a:schemeClr val="tx2"/>
                </a:solidFill>
              </a:rPr>
              <a:t>)</a:t>
            </a:r>
          </a:p>
          <a:p>
            <a:pPr marL="342900" indent="-342900">
              <a:buFont typeface="Arial" panose="020B0604020202020204" pitchFamily="34" charset="0"/>
              <a:buChar char="•"/>
            </a:pPr>
            <a:r>
              <a:rPr lang="en-US" dirty="0">
                <a:solidFill>
                  <a:schemeClr val="tx2"/>
                </a:solidFill>
              </a:rPr>
              <a:t>Harris County Area Agency on Aging </a:t>
            </a:r>
            <a:r>
              <a:rPr lang="en-US" dirty="0" smtClean="0">
                <a:solidFill>
                  <a:schemeClr val="tx2"/>
                </a:solidFill>
              </a:rPr>
              <a:t>(</a:t>
            </a:r>
            <a:r>
              <a:rPr lang="en-US" b="1" dirty="0" smtClean="0">
                <a:solidFill>
                  <a:schemeClr val="tx2"/>
                </a:solidFill>
              </a:rPr>
              <a:t>Houston</a:t>
            </a:r>
            <a:r>
              <a:rPr lang="en-US" dirty="0" smtClean="0">
                <a:solidFill>
                  <a:schemeClr val="tx2"/>
                </a:solidFill>
              </a:rPr>
              <a:t>)</a:t>
            </a:r>
          </a:p>
          <a:p>
            <a:pPr marL="342900" indent="-342900">
              <a:buFont typeface="Arial" panose="020B0604020202020204" pitchFamily="34" charset="0"/>
              <a:buChar char="•"/>
            </a:pPr>
            <a:r>
              <a:rPr lang="en-US" dirty="0">
                <a:solidFill>
                  <a:schemeClr val="tx2"/>
                </a:solidFill>
              </a:rPr>
              <a:t>Area Agency on Aging of the Lower Rio Grande Valley </a:t>
            </a:r>
            <a:r>
              <a:rPr lang="en-US" dirty="0" smtClean="0">
                <a:solidFill>
                  <a:schemeClr val="tx2"/>
                </a:solidFill>
              </a:rPr>
              <a:t>(</a:t>
            </a:r>
            <a:r>
              <a:rPr lang="en-US" b="1" dirty="0" smtClean="0">
                <a:solidFill>
                  <a:schemeClr val="tx2"/>
                </a:solidFill>
              </a:rPr>
              <a:t>McAllen</a:t>
            </a:r>
            <a:r>
              <a:rPr lang="en-US" dirty="0" smtClean="0">
                <a:solidFill>
                  <a:schemeClr val="tx2"/>
                </a:solidFill>
              </a:rPr>
              <a:t>)</a:t>
            </a:r>
          </a:p>
          <a:p>
            <a:pPr marL="342900" indent="-342900">
              <a:buFont typeface="Arial" panose="020B0604020202020204" pitchFamily="34" charset="0"/>
              <a:buChar char="•"/>
            </a:pPr>
            <a:r>
              <a:rPr lang="en-US" dirty="0">
                <a:solidFill>
                  <a:schemeClr val="tx2"/>
                </a:solidFill>
              </a:rPr>
              <a:t>North Central Texas Area Agency on </a:t>
            </a:r>
            <a:r>
              <a:rPr lang="en-US" dirty="0" smtClean="0">
                <a:solidFill>
                  <a:schemeClr val="tx2"/>
                </a:solidFill>
              </a:rPr>
              <a:t>Aging (</a:t>
            </a:r>
            <a:r>
              <a:rPr lang="en-US" b="1" dirty="0" smtClean="0">
                <a:solidFill>
                  <a:schemeClr val="tx2"/>
                </a:solidFill>
              </a:rPr>
              <a:t>Denton</a:t>
            </a:r>
            <a:r>
              <a:rPr lang="en-US" dirty="0" smtClean="0">
                <a:solidFill>
                  <a:schemeClr val="tx2"/>
                </a:solidFill>
              </a:rPr>
              <a:t>)</a:t>
            </a:r>
          </a:p>
          <a:p>
            <a:pPr marL="342900" indent="-342900">
              <a:buFont typeface="Arial" panose="020B0604020202020204" pitchFamily="34" charset="0"/>
              <a:buChar char="•"/>
            </a:pPr>
            <a:r>
              <a:rPr lang="en-US" dirty="0">
                <a:solidFill>
                  <a:schemeClr val="tx2"/>
                </a:solidFill>
              </a:rPr>
              <a:t>Area Agency on Aging of West Central Texas </a:t>
            </a:r>
            <a:r>
              <a:rPr lang="en-US" dirty="0" smtClean="0">
                <a:solidFill>
                  <a:schemeClr val="tx2"/>
                </a:solidFill>
              </a:rPr>
              <a:t>(</a:t>
            </a:r>
            <a:r>
              <a:rPr lang="en-US" b="1" dirty="0" smtClean="0">
                <a:solidFill>
                  <a:schemeClr val="tx2"/>
                </a:solidFill>
              </a:rPr>
              <a:t>Abilene</a:t>
            </a:r>
            <a:r>
              <a:rPr lang="en-US" dirty="0" smtClean="0">
                <a:solidFill>
                  <a:schemeClr val="tx2"/>
                </a:solidFill>
              </a:rPr>
              <a:t>)</a:t>
            </a:r>
          </a:p>
          <a:p>
            <a:pPr marL="285750" indent="-285750">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3923794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41" t="12045" r="19777" b="13275"/>
          <a:stretch/>
        </p:blipFill>
        <p:spPr bwMode="auto">
          <a:xfrm>
            <a:off x="-28800" y="-137696"/>
            <a:ext cx="12220800" cy="6995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417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 Informed: Fact Sheets</a:t>
            </a:r>
            <a:endParaRPr lang="en-US" dirty="0"/>
          </a:p>
        </p:txBody>
      </p:sp>
      <p:sp>
        <p:nvSpPr>
          <p:cNvPr id="5" name="Content Placeholder 4"/>
          <p:cNvSpPr>
            <a:spLocks noGrp="1"/>
          </p:cNvSpPr>
          <p:nvPr>
            <p:ph sz="half" idx="1"/>
          </p:nvPr>
        </p:nvSpPr>
        <p:spPr>
          <a:xfrm>
            <a:off x="2461631" y="1681843"/>
            <a:ext cx="9150440" cy="4497795"/>
          </a:xfrm>
        </p:spPr>
        <p:txBody>
          <a:bodyPr/>
          <a:lstStyle/>
          <a:p>
            <a:pPr marL="0" indent="0">
              <a:lnSpc>
                <a:spcPct val="100000"/>
              </a:lnSpc>
              <a:buNone/>
            </a:pPr>
            <a:r>
              <a:rPr lang="en-US" dirty="0" smtClean="0"/>
              <a:t>Facts sheets and posters on a variety of topics including:</a:t>
            </a:r>
          </a:p>
          <a:p>
            <a:pPr marL="342900" indent="-342900">
              <a:lnSpc>
                <a:spcPct val="100000"/>
              </a:lnSpc>
              <a:buFont typeface="Arial" panose="020B0604020202020204" pitchFamily="34" charset="0"/>
              <a:buChar char="•"/>
            </a:pPr>
            <a:r>
              <a:rPr lang="en-US" dirty="0" smtClean="0"/>
              <a:t>Supports and services for older adults</a:t>
            </a:r>
          </a:p>
          <a:p>
            <a:pPr marL="342900" indent="-342900">
              <a:lnSpc>
                <a:spcPct val="100000"/>
              </a:lnSpc>
              <a:buFont typeface="Arial" panose="020B0604020202020204" pitchFamily="34" charset="0"/>
              <a:buChar char="•"/>
            </a:pPr>
            <a:r>
              <a:rPr lang="en-US" dirty="0" smtClean="0"/>
              <a:t>How to volunteer with older adults</a:t>
            </a:r>
          </a:p>
          <a:p>
            <a:pPr marL="342900" indent="-342900">
              <a:lnSpc>
                <a:spcPct val="100000"/>
              </a:lnSpc>
              <a:buFont typeface="Arial" panose="020B0604020202020204" pitchFamily="34" charset="0"/>
              <a:buChar char="•"/>
            </a:pPr>
            <a:r>
              <a:rPr lang="en-US" dirty="0" smtClean="0"/>
              <a:t>Respite care</a:t>
            </a:r>
          </a:p>
          <a:p>
            <a:pPr marL="342900" indent="-342900">
              <a:lnSpc>
                <a:spcPct val="100000"/>
              </a:lnSpc>
              <a:buFont typeface="Arial" panose="020B0604020202020204" pitchFamily="34" charset="0"/>
              <a:buChar char="•"/>
            </a:pPr>
            <a:r>
              <a:rPr lang="en-US" dirty="0" smtClean="0"/>
              <a:t>Physical exercise and nutrition</a:t>
            </a:r>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4155455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708457"/>
            <a:ext cx="8388457" cy="743000"/>
          </a:xfrm>
        </p:spPr>
        <p:txBody>
          <a:bodyPr/>
          <a:lstStyle/>
          <a:p>
            <a:r>
              <a:rPr lang="en-US" sz="4800" dirty="0" smtClean="0"/>
              <a:t>Be Informed:</a:t>
            </a:r>
            <a:br>
              <a:rPr lang="en-US" sz="4800" dirty="0" smtClean="0"/>
            </a:br>
            <a:r>
              <a:rPr lang="en-US" sz="4800" dirty="0" smtClean="0"/>
              <a:t>Media Outreach</a:t>
            </a:r>
            <a:endParaRPr lang="en-US" sz="4800" dirty="0"/>
          </a:p>
        </p:txBody>
      </p:sp>
      <p:sp>
        <p:nvSpPr>
          <p:cNvPr id="5" name="Content Placeholder 4"/>
          <p:cNvSpPr>
            <a:spLocks noGrp="1"/>
          </p:cNvSpPr>
          <p:nvPr>
            <p:ph sz="half" idx="1"/>
          </p:nvPr>
        </p:nvSpPr>
        <p:spPr>
          <a:xfrm>
            <a:off x="2461631" y="1628503"/>
            <a:ext cx="5848889" cy="5229497"/>
          </a:xfrm>
        </p:spPr>
        <p:txBody>
          <a:bodyPr>
            <a:normAutofit/>
          </a:bodyPr>
          <a:lstStyle/>
          <a:p>
            <a:pPr marL="0" indent="0">
              <a:lnSpc>
                <a:spcPct val="100000"/>
              </a:lnSpc>
              <a:buNone/>
            </a:pPr>
            <a:r>
              <a:rPr lang="en-US" b="1" dirty="0" smtClean="0">
                <a:solidFill>
                  <a:schemeClr val="accent5"/>
                </a:solidFill>
              </a:rPr>
              <a:t>ASC produces materials each month for the public on aging issues.</a:t>
            </a:r>
            <a:endParaRPr lang="en-US" b="1" dirty="0">
              <a:solidFill>
                <a:schemeClr val="accent5"/>
              </a:solidFill>
            </a:endParaRPr>
          </a:p>
          <a:p>
            <a:pPr marL="342900" indent="-342900">
              <a:lnSpc>
                <a:spcPct val="100000"/>
              </a:lnSpc>
              <a:buFont typeface="Arial" panose="020B0604020202020204" pitchFamily="34" charset="0"/>
              <a:buChar char="•"/>
            </a:pPr>
            <a:r>
              <a:rPr lang="en-US" dirty="0" smtClean="0"/>
              <a:t>Disseminate monthly articles and ads on aging issues and topics throughout the state</a:t>
            </a:r>
          </a:p>
          <a:p>
            <a:pPr marL="342900" indent="-342900">
              <a:lnSpc>
                <a:spcPct val="100000"/>
              </a:lnSpc>
              <a:buFont typeface="Arial" panose="020B0604020202020204" pitchFamily="34" charset="0"/>
              <a:buChar char="•"/>
            </a:pPr>
            <a:r>
              <a:rPr lang="en-US" dirty="0" smtClean="0"/>
              <a:t>To obtain the articles and/or ads from ASC, email AgeWellLiveWell@hhsc.state.tx.us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7238" y="2129678"/>
            <a:ext cx="2933482" cy="3836400"/>
          </a:xfrm>
          <a:prstGeom prst="rect">
            <a:avLst/>
          </a:prstGeom>
        </p:spPr>
      </p:pic>
    </p:spTree>
    <p:extLst>
      <p:ext uri="{BB962C8B-B14F-4D97-AF65-F5344CB8AC3E}">
        <p14:creationId xmlns:p14="http://schemas.microsoft.com/office/powerpoint/2010/main" val="338136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705372"/>
            <a:ext cx="8388457" cy="743000"/>
          </a:xfrm>
        </p:spPr>
        <p:txBody>
          <a:bodyPr/>
          <a:lstStyle/>
          <a:p>
            <a:r>
              <a:rPr lang="en-US" dirty="0" smtClean="0"/>
              <a:t>Be Informed:</a:t>
            </a:r>
            <a:br>
              <a:rPr lang="en-US" dirty="0" smtClean="0"/>
            </a:br>
            <a:r>
              <a:rPr lang="en-US" dirty="0" smtClean="0"/>
              <a:t>Outreach</a:t>
            </a:r>
            <a:endParaRPr lang="en-US" dirty="0"/>
          </a:p>
        </p:txBody>
      </p:sp>
      <p:sp>
        <p:nvSpPr>
          <p:cNvPr id="3" name="Content Placeholder 2"/>
          <p:cNvSpPr>
            <a:spLocks noGrp="1"/>
          </p:cNvSpPr>
          <p:nvPr>
            <p:ph sz="half" idx="1"/>
          </p:nvPr>
        </p:nvSpPr>
        <p:spPr>
          <a:xfrm>
            <a:off x="2461631" y="1681843"/>
            <a:ext cx="8389751" cy="5176157"/>
          </a:xfrm>
        </p:spPr>
        <p:txBody>
          <a:bodyPr>
            <a:normAutofit/>
          </a:bodyPr>
          <a:lstStyle/>
          <a:p>
            <a:pPr marL="342900" indent="-342900">
              <a:lnSpc>
                <a:spcPct val="100000"/>
              </a:lnSpc>
              <a:buFont typeface="Arial" panose="020B0604020202020204" pitchFamily="34" charset="0"/>
              <a:buChar char="•"/>
            </a:pPr>
            <a:r>
              <a:rPr lang="en-US" dirty="0" smtClean="0"/>
              <a:t>ASC actively shares information about AWLW campaign with public, private, non-profit, and faith-based organizations, encouraging them to participate as able.</a:t>
            </a:r>
            <a:endParaRPr lang="en-US" dirty="0"/>
          </a:p>
          <a:p>
            <a:pPr marL="342900" indent="-342900">
              <a:lnSpc>
                <a:spcPct val="100000"/>
              </a:lnSpc>
              <a:buFont typeface="Arial" panose="020B0604020202020204" pitchFamily="34" charset="0"/>
              <a:buChar char="•"/>
            </a:pPr>
            <a:r>
              <a:rPr lang="en-US" dirty="0" smtClean="0"/>
              <a:t>ASC also provides outreach to a variety of professions and organizations to discuss needs and issues with older adults, including:</a:t>
            </a:r>
          </a:p>
          <a:p>
            <a:pPr marL="684212" lvl="1" indent="-342900">
              <a:lnSpc>
                <a:spcPct val="100000"/>
              </a:lnSpc>
              <a:buFont typeface="Arial" panose="020B0604020202020204" pitchFamily="34" charset="0"/>
              <a:buChar char="•"/>
            </a:pPr>
            <a:r>
              <a:rPr lang="en-US" dirty="0" smtClean="0"/>
              <a:t>Pharmacists</a:t>
            </a:r>
          </a:p>
          <a:p>
            <a:pPr marL="684212" lvl="1" indent="-342900">
              <a:lnSpc>
                <a:spcPct val="100000"/>
              </a:lnSpc>
              <a:buFont typeface="Arial" panose="020B0604020202020204" pitchFamily="34" charset="0"/>
              <a:buChar char="•"/>
            </a:pPr>
            <a:r>
              <a:rPr lang="en-US" dirty="0" smtClean="0"/>
              <a:t>First Responders</a:t>
            </a:r>
          </a:p>
          <a:p>
            <a:pPr marL="684212" lvl="1" indent="-342900">
              <a:lnSpc>
                <a:spcPct val="100000"/>
              </a:lnSpc>
              <a:buFont typeface="Arial" panose="020B0604020202020204" pitchFamily="34" charset="0"/>
              <a:buChar char="•"/>
            </a:pPr>
            <a:r>
              <a:rPr lang="en-US" dirty="0" smtClean="0"/>
              <a:t>Faith-based organizations</a:t>
            </a:r>
          </a:p>
        </p:txBody>
      </p:sp>
    </p:spTree>
    <p:extLst>
      <p:ext uri="{BB962C8B-B14F-4D97-AF65-F5344CB8AC3E}">
        <p14:creationId xmlns:p14="http://schemas.microsoft.com/office/powerpoint/2010/main" val="2266451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Agenda</a:t>
            </a:r>
            <a:endParaRPr lang="en-US" dirty="0"/>
          </a:p>
        </p:txBody>
      </p:sp>
      <p:sp>
        <p:nvSpPr>
          <p:cNvPr id="5" name="Content Placeholder 4"/>
          <p:cNvSpPr>
            <a:spLocks noGrp="1"/>
          </p:cNvSpPr>
          <p:nvPr>
            <p:ph sz="half" idx="1"/>
          </p:nvPr>
        </p:nvSpPr>
        <p:spPr/>
        <p:txBody>
          <a:bodyPr/>
          <a:lstStyle/>
          <a:p>
            <a:pPr marL="342900" indent="-342900">
              <a:lnSpc>
                <a:spcPct val="100000"/>
              </a:lnSpc>
              <a:buFont typeface="Arial" panose="020B0604020202020204" pitchFamily="34" charset="0"/>
              <a:buChar char="•"/>
            </a:pPr>
            <a:r>
              <a:rPr lang="en-US" dirty="0" smtClean="0"/>
              <a:t>Overview of Texas aging demographics </a:t>
            </a:r>
          </a:p>
          <a:p>
            <a:pPr marL="342900" indent="-342900">
              <a:lnSpc>
                <a:spcPct val="100000"/>
              </a:lnSpc>
              <a:buFont typeface="Arial" panose="020B0604020202020204" pitchFamily="34" charset="0"/>
              <a:buChar char="•"/>
            </a:pPr>
            <a:r>
              <a:rPr lang="en-US" dirty="0" smtClean="0"/>
              <a:t>Overview of the AWLW campaign, as well as specific program and initiatives from the office of Aging Service Coordination (ASC) </a:t>
            </a:r>
          </a:p>
          <a:p>
            <a:pPr marL="342900" indent="-342900">
              <a:lnSpc>
                <a:spcPct val="100000"/>
              </a:lnSpc>
              <a:buFont typeface="Arial" panose="020B0604020202020204" pitchFamily="34" charset="0"/>
              <a:buChar char="•"/>
            </a:pPr>
            <a:r>
              <a:rPr lang="en-US" dirty="0" smtClean="0"/>
              <a:t>Discuss partnerships</a:t>
            </a:r>
          </a:p>
        </p:txBody>
      </p:sp>
    </p:spTree>
    <p:extLst>
      <p:ext uri="{BB962C8B-B14F-4D97-AF65-F5344CB8AC3E}">
        <p14:creationId xmlns:p14="http://schemas.microsoft.com/office/powerpoint/2010/main" val="597593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705372"/>
            <a:ext cx="8388457" cy="743000"/>
          </a:xfrm>
        </p:spPr>
        <p:txBody>
          <a:bodyPr/>
          <a:lstStyle/>
          <a:p>
            <a:r>
              <a:rPr lang="en-US" smtClean="0"/>
              <a:t>Be Informed:</a:t>
            </a:r>
            <a:br>
              <a:rPr lang="en-US" smtClean="0"/>
            </a:br>
            <a:r>
              <a:rPr lang="en-US" smtClean="0"/>
              <a:t>Texas Talks</a:t>
            </a:r>
            <a:endParaRPr lang="en-US" dirty="0"/>
          </a:p>
        </p:txBody>
      </p:sp>
      <p:sp>
        <p:nvSpPr>
          <p:cNvPr id="5" name="Content Placeholder 4"/>
          <p:cNvSpPr>
            <a:spLocks noGrp="1"/>
          </p:cNvSpPr>
          <p:nvPr>
            <p:ph sz="half" idx="1"/>
          </p:nvPr>
        </p:nvSpPr>
        <p:spPr>
          <a:xfrm>
            <a:off x="2461631" y="1681843"/>
            <a:ext cx="9020967" cy="4497795"/>
          </a:xfrm>
        </p:spPr>
        <p:txBody>
          <a:bodyPr/>
          <a:lstStyle/>
          <a:p>
            <a:pPr marL="342900" indent="-342900">
              <a:lnSpc>
                <a:spcPct val="100000"/>
              </a:lnSpc>
              <a:buFont typeface="Arial" panose="020B0604020202020204" pitchFamily="34" charset="0"/>
              <a:buChar char="•"/>
            </a:pPr>
            <a:r>
              <a:rPr lang="en-US" b="1" dirty="0" smtClean="0">
                <a:solidFill>
                  <a:schemeClr val="accent5"/>
                </a:solidFill>
              </a:rPr>
              <a:t>Texas Talks </a:t>
            </a:r>
            <a:r>
              <a:rPr lang="en-US" dirty="0" smtClean="0"/>
              <a:t>is a workplace campaign that encourages working adults to talk (and prepare) with older adult family members and friends for the aging process. </a:t>
            </a:r>
          </a:p>
          <a:p>
            <a:pPr marL="342900" indent="-342900">
              <a:lnSpc>
                <a:spcPct val="100000"/>
              </a:lnSpc>
              <a:buFont typeface="Arial" panose="020B0604020202020204" pitchFamily="34" charset="0"/>
              <a:buChar char="•"/>
            </a:pPr>
            <a:r>
              <a:rPr lang="en-US" b="1" u="sng" dirty="0" smtClean="0"/>
              <a:t>70% of families </a:t>
            </a:r>
            <a:r>
              <a:rPr lang="en-US" dirty="0" smtClean="0"/>
              <a:t>are having their first conversation about aging needs and issues after an emergency!</a:t>
            </a:r>
          </a:p>
          <a:p>
            <a:pPr marL="342900" indent="-342900">
              <a:lnSpc>
                <a:spcPct val="100000"/>
              </a:lnSpc>
              <a:buFont typeface="Arial" panose="020B0604020202020204" pitchFamily="34" charset="0"/>
              <a:buChar char="•"/>
            </a:pPr>
            <a:endParaRPr lang="en-US" dirty="0" smtClean="0"/>
          </a:p>
        </p:txBody>
      </p:sp>
    </p:spTree>
    <p:extLst>
      <p:ext uri="{BB962C8B-B14F-4D97-AF65-F5344CB8AC3E}">
        <p14:creationId xmlns:p14="http://schemas.microsoft.com/office/powerpoint/2010/main" val="1543593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705372"/>
            <a:ext cx="8388457" cy="743000"/>
          </a:xfrm>
        </p:spPr>
        <p:txBody>
          <a:bodyPr/>
          <a:lstStyle/>
          <a:p>
            <a:r>
              <a:rPr lang="en-US" smtClean="0"/>
              <a:t>Be Informed:</a:t>
            </a:r>
            <a:br>
              <a:rPr lang="en-US" smtClean="0"/>
            </a:br>
            <a:r>
              <a:rPr lang="en-US" smtClean="0"/>
              <a:t>Texas Talks</a:t>
            </a:r>
            <a:endParaRPr lang="en-US" dirty="0"/>
          </a:p>
        </p:txBody>
      </p:sp>
      <p:sp>
        <p:nvSpPr>
          <p:cNvPr id="5" name="Content Placeholder 4"/>
          <p:cNvSpPr>
            <a:spLocks noGrp="1"/>
          </p:cNvSpPr>
          <p:nvPr>
            <p:ph sz="half" idx="1"/>
          </p:nvPr>
        </p:nvSpPr>
        <p:spPr>
          <a:xfrm>
            <a:off x="2461631" y="1681843"/>
            <a:ext cx="9020967" cy="5176157"/>
          </a:xfrm>
        </p:spPr>
        <p:txBody>
          <a:bodyPr/>
          <a:lstStyle/>
          <a:p>
            <a:pPr marL="0" indent="0">
              <a:lnSpc>
                <a:spcPct val="100000"/>
              </a:lnSpc>
              <a:buNone/>
            </a:pPr>
            <a:r>
              <a:rPr lang="en-US" dirty="0" smtClean="0"/>
              <a:t>Organizations wanting to participate in Texas Talks must:</a:t>
            </a:r>
          </a:p>
          <a:p>
            <a:pPr marL="342900" indent="-342900">
              <a:lnSpc>
                <a:spcPct val="100000"/>
              </a:lnSpc>
              <a:buFont typeface="Arial" panose="020B0604020202020204" pitchFamily="34" charset="0"/>
              <a:buChar char="•"/>
            </a:pPr>
            <a:r>
              <a:rPr lang="en-US" dirty="0" smtClean="0"/>
              <a:t>Download the corporate toolkit</a:t>
            </a:r>
          </a:p>
          <a:p>
            <a:pPr marL="342900" indent="-342900">
              <a:lnSpc>
                <a:spcPct val="100000"/>
              </a:lnSpc>
              <a:buFont typeface="Arial" panose="020B0604020202020204" pitchFamily="34" charset="0"/>
              <a:buChar char="•"/>
            </a:pPr>
            <a:r>
              <a:rPr lang="en-US" dirty="0" smtClean="0"/>
              <a:t>Email out the four template emails to employees and volunteers in the months of November and December</a:t>
            </a:r>
          </a:p>
          <a:p>
            <a:pPr marL="342900" indent="-342900">
              <a:lnSpc>
                <a:spcPct val="100000"/>
              </a:lnSpc>
              <a:buFont typeface="Arial" panose="020B0604020202020204" pitchFamily="34" charset="0"/>
              <a:buChar char="•"/>
            </a:pPr>
            <a:r>
              <a:rPr lang="en-US" dirty="0" smtClean="0"/>
              <a:t>Emails discuss the topics of:</a:t>
            </a:r>
          </a:p>
          <a:p>
            <a:pPr marL="684212" lvl="1" indent="-342900">
              <a:lnSpc>
                <a:spcPct val="100000"/>
              </a:lnSpc>
              <a:buFont typeface="Arial" panose="020B0604020202020204" pitchFamily="34" charset="0"/>
              <a:buChar char="•"/>
            </a:pPr>
            <a:r>
              <a:rPr lang="en-US" dirty="0" smtClean="0"/>
              <a:t>Storing personal information</a:t>
            </a:r>
          </a:p>
          <a:p>
            <a:pPr marL="684212" lvl="1" indent="-342900">
              <a:lnSpc>
                <a:spcPct val="100000"/>
              </a:lnSpc>
              <a:buFont typeface="Arial" panose="020B0604020202020204" pitchFamily="34" charset="0"/>
              <a:buChar char="•"/>
            </a:pPr>
            <a:r>
              <a:rPr lang="en-US" dirty="0" smtClean="0"/>
              <a:t>Physical health</a:t>
            </a:r>
          </a:p>
          <a:p>
            <a:pPr marL="684212" lvl="1" indent="-342900">
              <a:lnSpc>
                <a:spcPct val="100000"/>
              </a:lnSpc>
              <a:buFont typeface="Arial" panose="020B0604020202020204" pitchFamily="34" charset="0"/>
              <a:buChar char="•"/>
            </a:pPr>
            <a:r>
              <a:rPr lang="en-US" dirty="0" smtClean="0"/>
              <a:t>Socialization</a:t>
            </a:r>
          </a:p>
          <a:p>
            <a:pPr marL="684212" lvl="1" indent="-342900">
              <a:lnSpc>
                <a:spcPct val="100000"/>
              </a:lnSpc>
              <a:buFont typeface="Arial" panose="020B0604020202020204" pitchFamily="34" charset="0"/>
              <a:buChar char="•"/>
            </a:pPr>
            <a:r>
              <a:rPr lang="en-US" dirty="0" smtClean="0"/>
              <a:t>Caregiving</a:t>
            </a:r>
            <a:endParaRPr lang="en-US" dirty="0" smtClean="0"/>
          </a:p>
          <a:p>
            <a:pPr marL="342900" indent="-342900">
              <a:lnSpc>
                <a:spcPct val="100000"/>
              </a:lnSpc>
              <a:buFont typeface="Arial" panose="020B0604020202020204" pitchFamily="34" charset="0"/>
              <a:buChar char="•"/>
            </a:pPr>
            <a:r>
              <a:rPr lang="en-US" dirty="0" smtClean="0"/>
              <a:t>Emails also discuss how to talk about aging in a productive, empathetic way</a:t>
            </a:r>
          </a:p>
        </p:txBody>
      </p:sp>
    </p:spTree>
    <p:extLst>
      <p:ext uri="{BB962C8B-B14F-4D97-AF65-F5344CB8AC3E}">
        <p14:creationId xmlns:p14="http://schemas.microsoft.com/office/powerpoint/2010/main" val="2709299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631" y="725874"/>
            <a:ext cx="8562474" cy="743000"/>
          </a:xfrm>
        </p:spPr>
        <p:txBody>
          <a:bodyPr/>
          <a:lstStyle/>
          <a:p>
            <a:r>
              <a:rPr lang="en-US" sz="4800" dirty="0" smtClean="0"/>
              <a:t>Be Informed:</a:t>
            </a:r>
            <a:br>
              <a:rPr lang="en-US" sz="4800" dirty="0" smtClean="0"/>
            </a:br>
            <a:r>
              <a:rPr lang="en-US" sz="4800" dirty="0" smtClean="0"/>
              <a:t>AWLW Toolkit</a:t>
            </a:r>
            <a:endParaRPr lang="en-US" sz="4800" dirty="0"/>
          </a:p>
        </p:txBody>
      </p:sp>
      <p:sp>
        <p:nvSpPr>
          <p:cNvPr id="4" name="Content Placeholder 3"/>
          <p:cNvSpPr>
            <a:spLocks noGrp="1"/>
          </p:cNvSpPr>
          <p:nvPr>
            <p:ph sz="half" idx="1"/>
          </p:nvPr>
        </p:nvSpPr>
        <p:spPr>
          <a:xfrm>
            <a:off x="2461631" y="1681843"/>
            <a:ext cx="9730369" cy="5176157"/>
          </a:xfrm>
        </p:spPr>
        <p:txBody>
          <a:bodyPr>
            <a:normAutofit/>
          </a:bodyPr>
          <a:lstStyle/>
          <a:p>
            <a:pPr marL="0" lvl="0" indent="0" eaLnBrk="0" fontAlgn="base" hangingPunct="0">
              <a:lnSpc>
                <a:spcPct val="100000"/>
              </a:lnSpc>
              <a:spcBef>
                <a:spcPct val="0"/>
              </a:spcBef>
              <a:spcAft>
                <a:spcPct val="0"/>
              </a:spcAft>
              <a:buNone/>
            </a:pPr>
            <a:r>
              <a:rPr lang="en-US" altLang="en-US" dirty="0" smtClean="0">
                <a:solidFill>
                  <a:srgbClr val="000000"/>
                </a:solidFill>
                <a:cs typeface="Calibri" panose="020F0502020204030204" pitchFamily="34" charset="0"/>
              </a:rPr>
              <a:t>The </a:t>
            </a:r>
            <a:r>
              <a:rPr lang="en-US" altLang="en-US" dirty="0">
                <a:solidFill>
                  <a:srgbClr val="000000"/>
                </a:solidFill>
                <a:cs typeface="Calibri" panose="020F0502020204030204" pitchFamily="34" charset="0"/>
              </a:rPr>
              <a:t>Age Well Live Well (AWLW) </a:t>
            </a:r>
            <a:r>
              <a:rPr lang="en-US" altLang="en-US" b="1" dirty="0">
                <a:solidFill>
                  <a:srgbClr val="000000"/>
                </a:solidFill>
                <a:cs typeface="Calibri" panose="020F0502020204030204" pitchFamily="34" charset="0"/>
              </a:rPr>
              <a:t>Creating, Enhancing and Sustaining Community Collaboratives Toolkit </a:t>
            </a:r>
            <a:r>
              <a:rPr lang="en-US" altLang="en-US" dirty="0">
                <a:solidFill>
                  <a:srgbClr val="000000"/>
                </a:solidFill>
                <a:cs typeface="Calibri" panose="020F0502020204030204" pitchFamily="34" charset="0"/>
              </a:rPr>
              <a:t>was developed to help AWLW collaboratives and local partners create, expand and grow their AWLW activities and </a:t>
            </a:r>
            <a:r>
              <a:rPr lang="en-US" altLang="en-US" dirty="0" smtClean="0">
                <a:solidFill>
                  <a:srgbClr val="000000"/>
                </a:solidFill>
                <a:cs typeface="Calibri" panose="020F0502020204030204" pitchFamily="34" charset="0"/>
              </a:rPr>
              <a:t>programs.</a:t>
            </a:r>
          </a:p>
          <a:p>
            <a:pPr marL="342900" lvl="0" indent="-342900" eaLnBrk="0" fontAlgn="base" hangingPunct="0">
              <a:lnSpc>
                <a:spcPct val="100000"/>
              </a:lnSpc>
              <a:spcBef>
                <a:spcPct val="0"/>
              </a:spcBef>
              <a:spcAft>
                <a:spcPct val="0"/>
              </a:spcAft>
              <a:buFont typeface="Arial" panose="020B0604020202020204" pitchFamily="34" charset="0"/>
              <a:buChar char="•"/>
            </a:pPr>
            <a:r>
              <a:rPr lang="en-US" altLang="en-US" dirty="0" smtClean="0">
                <a:solidFill>
                  <a:srgbClr val="000000"/>
                </a:solidFill>
                <a:cs typeface="Calibri" panose="020F0502020204030204" pitchFamily="34" charset="0"/>
              </a:rPr>
              <a:t>Resources </a:t>
            </a:r>
            <a:r>
              <a:rPr lang="en-US" altLang="en-US" dirty="0">
                <a:solidFill>
                  <a:srgbClr val="000000"/>
                </a:solidFill>
                <a:cs typeface="Calibri" panose="020F0502020204030204" pitchFamily="34" charset="0"/>
              </a:rPr>
              <a:t>and tools are offered in the following categories: </a:t>
            </a:r>
            <a:endParaRPr lang="en-US" altLang="en-US" sz="1400" dirty="0">
              <a:solidFill>
                <a:schemeClr val="tx1"/>
              </a:solidFill>
            </a:endParaRPr>
          </a:p>
          <a:p>
            <a:pPr marL="684212" lvl="1" indent="-342900" eaLnBrk="0" fontAlgn="base" hangingPunct="0">
              <a:lnSpc>
                <a:spcPct val="100000"/>
              </a:lnSpc>
              <a:spcBef>
                <a:spcPct val="0"/>
              </a:spcBef>
              <a:spcAft>
                <a:spcPct val="0"/>
              </a:spcAft>
              <a:buFont typeface="Arial" panose="020B0604020202020204" pitchFamily="34" charset="0"/>
              <a:buChar char="•"/>
            </a:pPr>
            <a:r>
              <a:rPr lang="en-US" altLang="en-US" dirty="0" smtClean="0">
                <a:solidFill>
                  <a:srgbClr val="000000"/>
                </a:solidFill>
                <a:cs typeface="Calibri" panose="020F0502020204030204" pitchFamily="34" charset="0"/>
              </a:rPr>
              <a:t>Planning </a:t>
            </a:r>
            <a:endParaRPr lang="en-US" altLang="en-US" sz="1400" dirty="0">
              <a:solidFill>
                <a:schemeClr val="tx1"/>
              </a:solidFill>
            </a:endParaRPr>
          </a:p>
          <a:p>
            <a:pPr marL="684212" lvl="1" indent="-342900" eaLnBrk="0" fontAlgn="base" hangingPunct="0">
              <a:lnSpc>
                <a:spcPct val="100000"/>
              </a:lnSpc>
              <a:spcBef>
                <a:spcPct val="0"/>
              </a:spcBef>
              <a:spcAft>
                <a:spcPct val="0"/>
              </a:spcAft>
              <a:buFont typeface="Arial" panose="020B0604020202020204" pitchFamily="34" charset="0"/>
              <a:buChar char="•"/>
            </a:pPr>
            <a:r>
              <a:rPr lang="en-US" altLang="en-US" dirty="0" smtClean="0">
                <a:solidFill>
                  <a:srgbClr val="000000"/>
                </a:solidFill>
                <a:cs typeface="Calibri" panose="020F0502020204030204" pitchFamily="34" charset="0"/>
              </a:rPr>
              <a:t>Awareness </a:t>
            </a:r>
            <a:endParaRPr lang="en-US" altLang="en-US" sz="1400" dirty="0">
              <a:solidFill>
                <a:schemeClr val="tx1"/>
              </a:solidFill>
            </a:endParaRPr>
          </a:p>
          <a:p>
            <a:pPr marL="684212" lvl="1" indent="-342900" eaLnBrk="0" fontAlgn="base" hangingPunct="0">
              <a:lnSpc>
                <a:spcPct val="100000"/>
              </a:lnSpc>
              <a:spcBef>
                <a:spcPct val="0"/>
              </a:spcBef>
              <a:spcAft>
                <a:spcPct val="0"/>
              </a:spcAft>
              <a:buFont typeface="Arial" panose="020B0604020202020204" pitchFamily="34" charset="0"/>
              <a:buChar char="•"/>
            </a:pPr>
            <a:r>
              <a:rPr lang="en-US" altLang="en-US" dirty="0" smtClean="0">
                <a:solidFill>
                  <a:srgbClr val="000000"/>
                </a:solidFill>
                <a:cs typeface="Calibri" panose="020F0502020204030204" pitchFamily="34" charset="0"/>
              </a:rPr>
              <a:t>Partners </a:t>
            </a:r>
            <a:endParaRPr lang="en-US" altLang="en-US" sz="1400" dirty="0">
              <a:solidFill>
                <a:schemeClr val="tx1"/>
              </a:solidFill>
            </a:endParaRPr>
          </a:p>
          <a:p>
            <a:pPr marL="684212" lvl="1" indent="-342900" eaLnBrk="0" fontAlgn="base" hangingPunct="0">
              <a:lnSpc>
                <a:spcPct val="100000"/>
              </a:lnSpc>
              <a:spcBef>
                <a:spcPct val="0"/>
              </a:spcBef>
              <a:spcAft>
                <a:spcPct val="0"/>
              </a:spcAft>
              <a:buFont typeface="Arial" panose="020B0604020202020204" pitchFamily="34" charset="0"/>
              <a:buChar char="•"/>
            </a:pPr>
            <a:r>
              <a:rPr lang="en-US" altLang="en-US" dirty="0" smtClean="0">
                <a:solidFill>
                  <a:srgbClr val="000000"/>
                </a:solidFill>
                <a:cs typeface="Calibri" panose="020F0502020204030204" pitchFamily="34" charset="0"/>
              </a:rPr>
              <a:t>Sustainability </a:t>
            </a:r>
            <a:endParaRPr lang="en-US" altLang="en-US" sz="1400" dirty="0">
              <a:solidFill>
                <a:schemeClr val="tx1"/>
              </a:solidFill>
            </a:endParaRPr>
          </a:p>
          <a:p>
            <a:pPr marL="0" lvl="0" indent="0" eaLnBrk="0" fontAlgn="base" hangingPunct="0">
              <a:lnSpc>
                <a:spcPct val="100000"/>
              </a:lnSpc>
              <a:spcBef>
                <a:spcPct val="0"/>
              </a:spcBef>
              <a:spcAft>
                <a:spcPct val="0"/>
              </a:spcAft>
              <a:buNone/>
            </a:pPr>
            <a:endParaRPr lang="en-US" altLang="en-US" sz="1400" dirty="0">
              <a:solidFill>
                <a:schemeClr val="tx1"/>
              </a:solidFill>
            </a:endParaRPr>
          </a:p>
          <a:p>
            <a:pPr marL="342900" lvl="0" indent="-342900" eaLnBrk="0" fontAlgn="base" hangingPunct="0">
              <a:lnSpc>
                <a:spcPct val="100000"/>
              </a:lnSpc>
              <a:spcBef>
                <a:spcPct val="0"/>
              </a:spcBef>
              <a:spcAft>
                <a:spcPct val="0"/>
              </a:spcAft>
              <a:buFont typeface="Arial" panose="020B0604020202020204" pitchFamily="34" charset="0"/>
              <a:buChar char="•"/>
            </a:pPr>
            <a:r>
              <a:rPr lang="en-US" altLang="en-US" dirty="0">
                <a:solidFill>
                  <a:srgbClr val="000000"/>
                </a:solidFill>
                <a:cs typeface="Calibri" panose="020F0502020204030204" pitchFamily="34" charset="0"/>
              </a:rPr>
              <a:t>Many of the tools provided in this toolkit can be tailored to address specific audiences or compliment the local resources. </a:t>
            </a:r>
            <a:endParaRPr lang="en-US" altLang="en-US" sz="1400" dirty="0">
              <a:solidFill>
                <a:schemeClr val="tx1"/>
              </a:solidFill>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971964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Stretch Break</a:t>
            </a:r>
            <a:endParaRPr lang="en-US" dirty="0"/>
          </a:p>
        </p:txBody>
      </p:sp>
      <p:pic>
        <p:nvPicPr>
          <p:cNvPr id="1026" name="Picture 2" descr="Image result for break"/>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800038" y="1787793"/>
            <a:ext cx="7714286" cy="4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761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a:t>
            </a:r>
            <a:endParaRPr lang="en-US" dirty="0"/>
          </a:p>
        </p:txBody>
      </p:sp>
      <p:sp>
        <p:nvSpPr>
          <p:cNvPr id="3" name="Content Placeholder 2"/>
          <p:cNvSpPr>
            <a:spLocks noGrp="1"/>
          </p:cNvSpPr>
          <p:nvPr>
            <p:ph sz="half" idx="1"/>
          </p:nvPr>
        </p:nvSpPr>
        <p:spPr>
          <a:xfrm>
            <a:off x="2461631" y="1681843"/>
            <a:ext cx="9174557" cy="5176157"/>
          </a:xfrm>
        </p:spPr>
        <p:txBody>
          <a:bodyPr>
            <a:normAutofit/>
          </a:bodyPr>
          <a:lstStyle/>
          <a:p>
            <a:pPr marL="342900" indent="-342900">
              <a:lnSpc>
                <a:spcPct val="100000"/>
              </a:lnSpc>
              <a:buFont typeface="Arial" panose="020B0604020202020204" pitchFamily="34" charset="0"/>
              <a:buChar char="•"/>
            </a:pPr>
            <a:r>
              <a:rPr lang="en-US" dirty="0" smtClean="0"/>
              <a:t>With limited state and federal resources dedicated to programs, HHS relies on community partnerships to enhance public awareness, outreach and funding of services. </a:t>
            </a:r>
          </a:p>
          <a:p>
            <a:pPr marL="342900" indent="-342900">
              <a:lnSpc>
                <a:spcPct val="100000"/>
              </a:lnSpc>
              <a:buFont typeface="Arial" panose="020B0604020202020204" pitchFamily="34" charset="0"/>
              <a:buChar char="•"/>
            </a:pPr>
            <a:r>
              <a:rPr lang="en-US" dirty="0" smtClean="0"/>
              <a:t>At the community level, partnerships help to eliminate duplication and fragmentation in community outreach and programs. </a:t>
            </a:r>
          </a:p>
          <a:p>
            <a:pPr marL="342900" indent="-342900">
              <a:lnSpc>
                <a:spcPct val="100000"/>
              </a:lnSpc>
              <a:buFont typeface="Arial" panose="020B0604020202020204" pitchFamily="34" charset="0"/>
              <a:buChar char="•"/>
            </a:pPr>
            <a:r>
              <a:rPr lang="en-US" dirty="0"/>
              <a:t>They also provide consumers with more choices and opportunities for receiving critical information, resources and services</a:t>
            </a:r>
            <a:r>
              <a:rPr lang="en-US" dirty="0" smtClean="0"/>
              <a:t>.</a:t>
            </a:r>
            <a:endParaRPr lang="en-US" dirty="0"/>
          </a:p>
        </p:txBody>
      </p:sp>
    </p:spTree>
    <p:extLst>
      <p:ext uri="{BB962C8B-B14F-4D97-AF65-F5344CB8AC3E}">
        <p14:creationId xmlns:p14="http://schemas.microsoft.com/office/powerpoint/2010/main" val="2028622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a:t>
            </a:r>
            <a:endParaRPr lang="en-US" dirty="0"/>
          </a:p>
        </p:txBody>
      </p:sp>
      <p:sp>
        <p:nvSpPr>
          <p:cNvPr id="3" name="Content Placeholder 2"/>
          <p:cNvSpPr>
            <a:spLocks noGrp="1"/>
          </p:cNvSpPr>
          <p:nvPr>
            <p:ph sz="half" idx="1"/>
          </p:nvPr>
        </p:nvSpPr>
        <p:spPr>
          <a:xfrm>
            <a:off x="2461631" y="1689935"/>
            <a:ext cx="9174557" cy="5176157"/>
          </a:xfrm>
        </p:spPr>
        <p:txBody>
          <a:bodyPr>
            <a:normAutofit/>
          </a:bodyPr>
          <a:lstStyle/>
          <a:p>
            <a:pPr marL="0" indent="0">
              <a:lnSpc>
                <a:spcPct val="100000"/>
              </a:lnSpc>
              <a:buNone/>
            </a:pPr>
            <a:r>
              <a:rPr lang="en-US" b="1" dirty="0" smtClean="0">
                <a:solidFill>
                  <a:schemeClr val="accent5"/>
                </a:solidFill>
              </a:rPr>
              <a:t>Partner</a:t>
            </a:r>
            <a:r>
              <a:rPr lang="en-US" b="1" dirty="0" smtClean="0"/>
              <a:t> </a:t>
            </a:r>
            <a:r>
              <a:rPr lang="en-US" b="1" dirty="0"/>
              <a:t>— </a:t>
            </a:r>
            <a:r>
              <a:rPr lang="en-US" dirty="0"/>
              <a:t>all entities (</a:t>
            </a:r>
            <a:r>
              <a:rPr lang="en-US" i="1" dirty="0"/>
              <a:t>public, private, nonprofit or faith-based</a:t>
            </a:r>
            <a:r>
              <a:rPr lang="en-US" dirty="0"/>
              <a:t>) that join with </a:t>
            </a:r>
            <a:r>
              <a:rPr lang="en-US" dirty="0" smtClean="0"/>
              <a:t>HHS </a:t>
            </a:r>
            <a:r>
              <a:rPr lang="en-US" dirty="0"/>
              <a:t>to achieve a commonly desired result.</a:t>
            </a:r>
          </a:p>
          <a:p>
            <a:pPr marL="0" indent="0">
              <a:lnSpc>
                <a:spcPct val="100000"/>
              </a:lnSpc>
              <a:buNone/>
            </a:pPr>
            <a:r>
              <a:rPr lang="en-US" b="1" dirty="0">
                <a:solidFill>
                  <a:schemeClr val="accent5"/>
                </a:solidFill>
              </a:rPr>
              <a:t>Partnership</a:t>
            </a:r>
            <a:r>
              <a:rPr lang="en-US" b="1" dirty="0"/>
              <a:t> — </a:t>
            </a:r>
            <a:r>
              <a:rPr lang="en-US" dirty="0"/>
              <a:t>The process of working with another organization in an equally advantageous relationship to reach an identified goal.</a:t>
            </a:r>
          </a:p>
          <a:p>
            <a:pPr marL="342900" indent="-342900">
              <a:lnSpc>
                <a:spcPct val="100000"/>
              </a:lnSpc>
              <a:buFont typeface="Arial" panose="020B0604020202020204" pitchFamily="34" charset="0"/>
              <a:buChar char="•"/>
            </a:pPr>
            <a:endParaRPr lang="en-US" dirty="0" smtClean="0"/>
          </a:p>
        </p:txBody>
      </p:sp>
    </p:spTree>
    <p:extLst>
      <p:ext uri="{BB962C8B-B14F-4D97-AF65-F5344CB8AC3E}">
        <p14:creationId xmlns:p14="http://schemas.microsoft.com/office/powerpoint/2010/main" val="3772433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AWLW Partners </a:t>
            </a:r>
            <a:endParaRPr lang="en-US" dirty="0"/>
          </a:p>
        </p:txBody>
      </p:sp>
      <p:sp>
        <p:nvSpPr>
          <p:cNvPr id="6" name="Content Placeholder 2"/>
          <p:cNvSpPr txBox="1">
            <a:spLocks/>
          </p:cNvSpPr>
          <p:nvPr/>
        </p:nvSpPr>
        <p:spPr>
          <a:xfrm>
            <a:off x="2375085" y="1887418"/>
            <a:ext cx="4282068" cy="4326346"/>
          </a:xfrm>
          <a:prstGeom prst="rect">
            <a:avLst/>
          </a:prstGeom>
        </p:spPr>
        <p:txBody>
          <a:bodyPr vert="horz" lIns="91440" tIns="45720" rIns="91440" bIns="45720" rtlCol="0">
            <a:normAutofit/>
          </a:bodyPr>
          <a:lstStyle>
            <a:lvl1pPr marL="341313" indent="-341313" algn="l" defTabSz="914400" rtl="0" eaLnBrk="1" latinLnBrk="0" hangingPunct="1">
              <a:lnSpc>
                <a:spcPct val="90000"/>
              </a:lnSpc>
              <a:spcBef>
                <a:spcPts val="1000"/>
              </a:spcBef>
              <a:buFont typeface="+mj-lt"/>
              <a:buAutoNum type="arabicPeriod"/>
              <a:defRPr sz="2400" kern="1200">
                <a:solidFill>
                  <a:schemeClr val="tx2"/>
                </a:solidFill>
                <a:latin typeface="+mn-lt"/>
                <a:ea typeface="+mn-ea"/>
                <a:cs typeface="+mn-cs"/>
              </a:defRPr>
            </a:lvl1pPr>
            <a:lvl2pPr marL="682625" indent="-341313" algn="l" defTabSz="914400" rtl="0" eaLnBrk="1" latinLnBrk="0" hangingPunct="1">
              <a:lnSpc>
                <a:spcPct val="90000"/>
              </a:lnSpc>
              <a:spcBef>
                <a:spcPts val="500"/>
              </a:spcBef>
              <a:buFont typeface="+mj-lt"/>
              <a:buAutoNum type="alphaLcPeriod"/>
              <a:defRPr sz="2400" kern="1200">
                <a:solidFill>
                  <a:schemeClr val="tx2"/>
                </a:solidFill>
                <a:latin typeface="+mn-lt"/>
                <a:ea typeface="+mn-ea"/>
                <a:cs typeface="+mn-cs"/>
              </a:defRPr>
            </a:lvl2pPr>
            <a:lvl3pPr marL="1085850" indent="-403225" algn="l" defTabSz="914400" rtl="0" eaLnBrk="1" latinLnBrk="0" hangingPunct="1">
              <a:lnSpc>
                <a:spcPct val="90000"/>
              </a:lnSpc>
              <a:spcBef>
                <a:spcPts val="500"/>
              </a:spcBef>
              <a:buFont typeface="+mj-lt"/>
              <a:buAutoNum type="romanLcPeriod"/>
              <a:defRPr sz="2400" kern="1200">
                <a:solidFill>
                  <a:schemeClr val="tx2"/>
                </a:solidFill>
                <a:latin typeface="+mn-lt"/>
                <a:ea typeface="+mn-ea"/>
                <a:cs typeface="+mn-cs"/>
              </a:defRPr>
            </a:lvl3pPr>
            <a:lvl4pPr marL="1085850" indent="0" algn="l" defTabSz="914400" rtl="0" eaLnBrk="1" latinLnBrk="0" hangingPunct="1">
              <a:lnSpc>
                <a:spcPct val="90000"/>
              </a:lnSpc>
              <a:spcBef>
                <a:spcPts val="500"/>
              </a:spcBef>
              <a:buFont typeface="+mj-lt"/>
              <a:buNone/>
              <a:defRPr sz="2400" kern="1200">
                <a:solidFill>
                  <a:schemeClr val="tx2"/>
                </a:solidFill>
                <a:latin typeface="+mn-lt"/>
                <a:ea typeface="+mn-ea"/>
                <a:cs typeface="+mn-cs"/>
              </a:defRPr>
            </a:lvl4pPr>
            <a:lvl5pPr marL="1547812" indent="0" algn="l" defTabSz="914400" rtl="0" eaLnBrk="1" latinLnBrk="0" hangingPunct="1">
              <a:lnSpc>
                <a:spcPct val="90000"/>
              </a:lnSpc>
              <a:spcBef>
                <a:spcPts val="500"/>
              </a:spcBef>
              <a:buFont typeface="+mj-lt"/>
              <a:buNone/>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indent="-285750" defTabSz="171450">
              <a:lnSpc>
                <a:spcPct val="100000"/>
              </a:lnSpc>
              <a:buFont typeface="Arial" panose="020B0604020202020204" pitchFamily="34" charset="0"/>
              <a:buChar char="•"/>
            </a:pPr>
            <a:r>
              <a:rPr lang="en-US" dirty="0" smtClean="0"/>
              <a:t>Parks and Recreation </a:t>
            </a:r>
          </a:p>
          <a:p>
            <a:pPr marL="463550" indent="-285750" defTabSz="171450">
              <a:lnSpc>
                <a:spcPct val="100000"/>
              </a:lnSpc>
              <a:buFont typeface="Arial" panose="020B0604020202020204" pitchFamily="34" charset="0"/>
              <a:buChar char="•"/>
            </a:pPr>
            <a:r>
              <a:rPr lang="en-US" dirty="0" smtClean="0"/>
              <a:t>City leadership</a:t>
            </a:r>
          </a:p>
          <a:p>
            <a:pPr marL="463550" indent="-285750" defTabSz="171450">
              <a:lnSpc>
                <a:spcPct val="100000"/>
              </a:lnSpc>
              <a:buFont typeface="Arial" panose="020B0604020202020204" pitchFamily="34" charset="0"/>
              <a:buChar char="•"/>
            </a:pPr>
            <a:r>
              <a:rPr lang="en-US" dirty="0" smtClean="0"/>
              <a:t>Service providers</a:t>
            </a:r>
          </a:p>
          <a:p>
            <a:pPr marL="463550" indent="-285750" defTabSz="171450">
              <a:lnSpc>
                <a:spcPct val="100000"/>
              </a:lnSpc>
              <a:buFont typeface="Arial" panose="020B0604020202020204" pitchFamily="34" charset="0"/>
              <a:buChar char="•"/>
            </a:pPr>
            <a:r>
              <a:rPr lang="en-US" dirty="0" smtClean="0"/>
              <a:t>Community homes</a:t>
            </a:r>
          </a:p>
          <a:p>
            <a:pPr marL="463550" indent="-285750" defTabSz="171450">
              <a:lnSpc>
                <a:spcPct val="100000"/>
              </a:lnSpc>
              <a:buFont typeface="Arial" panose="020B0604020202020204" pitchFamily="34" charset="0"/>
              <a:buChar char="•"/>
            </a:pPr>
            <a:r>
              <a:rPr lang="en-US" dirty="0" smtClean="0"/>
              <a:t>Nonprofits</a:t>
            </a:r>
          </a:p>
          <a:p>
            <a:pPr marL="463550" indent="-285750" defTabSz="171450">
              <a:lnSpc>
                <a:spcPct val="100000"/>
              </a:lnSpc>
              <a:buFont typeface="Arial" panose="020B0604020202020204" pitchFamily="34" charset="0"/>
              <a:buChar char="•"/>
            </a:pPr>
            <a:r>
              <a:rPr lang="en-US" dirty="0" smtClean="0"/>
              <a:t>Civic groups</a:t>
            </a:r>
          </a:p>
          <a:p>
            <a:pPr marL="463550" indent="-285750" defTabSz="171450">
              <a:lnSpc>
                <a:spcPct val="100000"/>
              </a:lnSpc>
              <a:buFont typeface="Arial" panose="020B0604020202020204" pitchFamily="34" charset="0"/>
              <a:buChar char="•"/>
            </a:pPr>
            <a:r>
              <a:rPr lang="en-US" dirty="0" smtClean="0"/>
              <a:t>Corporate</a:t>
            </a:r>
          </a:p>
          <a:p>
            <a:pPr marL="463550" indent="-285750" defTabSz="171450">
              <a:lnSpc>
                <a:spcPct val="100000"/>
              </a:lnSpc>
              <a:buFont typeface="Arial" panose="020B0604020202020204" pitchFamily="34" charset="0"/>
              <a:buChar char="•"/>
            </a:pPr>
            <a:r>
              <a:rPr lang="en-US" dirty="0" smtClean="0"/>
              <a:t>Faith-based </a:t>
            </a:r>
            <a:endParaRPr lang="en-US" dirty="0"/>
          </a:p>
        </p:txBody>
      </p:sp>
      <p:sp>
        <p:nvSpPr>
          <p:cNvPr id="7" name="Content Placeholder 3"/>
          <p:cNvSpPr txBox="1">
            <a:spLocks/>
          </p:cNvSpPr>
          <p:nvPr/>
        </p:nvSpPr>
        <p:spPr>
          <a:xfrm>
            <a:off x="6784056" y="1884381"/>
            <a:ext cx="4282068" cy="43263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indent="-285750" defTabSz="171450">
              <a:lnSpc>
                <a:spcPct val="100000"/>
              </a:lnSpc>
            </a:pPr>
            <a:r>
              <a:rPr lang="en-US" dirty="0" smtClean="0"/>
              <a:t>Medical </a:t>
            </a:r>
          </a:p>
          <a:p>
            <a:pPr marL="463550" indent="-285750" defTabSz="171450">
              <a:lnSpc>
                <a:spcPct val="100000"/>
              </a:lnSpc>
            </a:pPr>
            <a:r>
              <a:rPr lang="en-US" dirty="0" smtClean="0"/>
              <a:t>Media</a:t>
            </a:r>
          </a:p>
          <a:p>
            <a:pPr marL="463550" indent="-285750" defTabSz="171450">
              <a:lnSpc>
                <a:spcPct val="100000"/>
              </a:lnSpc>
            </a:pPr>
            <a:r>
              <a:rPr lang="en-US" dirty="0" smtClean="0"/>
              <a:t>HHS local offices</a:t>
            </a:r>
          </a:p>
          <a:p>
            <a:pPr marL="463550" indent="-285750" defTabSz="171450">
              <a:lnSpc>
                <a:spcPct val="100000"/>
              </a:lnSpc>
            </a:pPr>
            <a:r>
              <a:rPr lang="en-US" dirty="0" smtClean="0"/>
              <a:t>Area Agency on Aging</a:t>
            </a:r>
          </a:p>
          <a:p>
            <a:pPr marL="463550" indent="-285750" defTabSz="171450">
              <a:lnSpc>
                <a:spcPct val="100000"/>
              </a:lnSpc>
            </a:pPr>
            <a:r>
              <a:rPr lang="en-US" dirty="0" smtClean="0"/>
              <a:t>Aging Disability Resource Center </a:t>
            </a:r>
          </a:p>
          <a:p>
            <a:pPr marL="463550" indent="-285750" defTabSz="171450">
              <a:lnSpc>
                <a:spcPct val="100000"/>
              </a:lnSpc>
            </a:pPr>
            <a:r>
              <a:rPr lang="en-US" dirty="0" smtClean="0"/>
              <a:t>Academic</a:t>
            </a:r>
          </a:p>
          <a:p>
            <a:pPr marL="463550" indent="-285750" defTabSz="171450">
              <a:lnSpc>
                <a:spcPct val="100000"/>
              </a:lnSpc>
            </a:pPr>
            <a:r>
              <a:rPr lang="en-US" dirty="0" smtClean="0"/>
              <a:t>Advocacy and volunteer groups</a:t>
            </a:r>
            <a:endParaRPr lang="en-US" dirty="0"/>
          </a:p>
        </p:txBody>
      </p:sp>
    </p:spTree>
    <p:extLst>
      <p:ext uri="{BB962C8B-B14F-4D97-AF65-F5344CB8AC3E}">
        <p14:creationId xmlns:p14="http://schemas.microsoft.com/office/powerpoint/2010/main" val="1720973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Partners</a:t>
            </a:r>
            <a:endParaRPr lang="en-US" dirty="0"/>
          </a:p>
        </p:txBody>
      </p:sp>
      <p:sp>
        <p:nvSpPr>
          <p:cNvPr id="3" name="Content Placeholder 2"/>
          <p:cNvSpPr>
            <a:spLocks noGrp="1"/>
          </p:cNvSpPr>
          <p:nvPr>
            <p:ph sz="half" idx="1"/>
          </p:nvPr>
        </p:nvSpPr>
        <p:spPr/>
        <p:txBody>
          <a:bodyPr>
            <a:normAutofit fontScale="77500" lnSpcReduction="20000"/>
          </a:bodyPr>
          <a:lstStyle/>
          <a:p>
            <a:pPr marL="342900" indent="-342900">
              <a:lnSpc>
                <a:spcPct val="100000"/>
              </a:lnSpc>
              <a:buFont typeface="Arial" panose="020B0604020202020204" pitchFamily="34" charset="0"/>
              <a:buChar char="•"/>
            </a:pPr>
            <a:r>
              <a:rPr lang="en-US" b="1" dirty="0"/>
              <a:t>Funding</a:t>
            </a:r>
            <a:r>
              <a:rPr lang="en-US" dirty="0"/>
              <a:t> – partners that provide direct monetary funding to support efforts.</a:t>
            </a:r>
          </a:p>
          <a:p>
            <a:pPr marL="342900" indent="-342900">
              <a:lnSpc>
                <a:spcPct val="100000"/>
              </a:lnSpc>
              <a:buFont typeface="Arial" panose="020B0604020202020204" pitchFamily="34" charset="0"/>
              <a:buChar char="•"/>
            </a:pPr>
            <a:r>
              <a:rPr lang="en-US" b="1" dirty="0"/>
              <a:t>In-kind</a:t>
            </a:r>
            <a:r>
              <a:rPr lang="en-US" dirty="0"/>
              <a:t> – partners that provide goods, services, commodities  and/or supports to meet identified goals.</a:t>
            </a:r>
          </a:p>
          <a:p>
            <a:pPr marL="342900" indent="-342900">
              <a:lnSpc>
                <a:spcPct val="100000"/>
              </a:lnSpc>
              <a:buFont typeface="Arial" panose="020B0604020202020204" pitchFamily="34" charset="0"/>
              <a:buChar char="•"/>
            </a:pPr>
            <a:r>
              <a:rPr lang="en-US" b="1" dirty="0"/>
              <a:t>Volunteer</a:t>
            </a:r>
            <a:r>
              <a:rPr lang="en-US" dirty="0"/>
              <a:t> – partners that  provide volunteer backing and/or volunteer opportunities to support programs and services.</a:t>
            </a:r>
          </a:p>
          <a:p>
            <a:pPr marL="342900" indent="-342900">
              <a:lnSpc>
                <a:spcPct val="100000"/>
              </a:lnSpc>
              <a:buFont typeface="Arial" panose="020B0604020202020204" pitchFamily="34" charset="0"/>
              <a:buChar char="•"/>
            </a:pPr>
            <a:r>
              <a:rPr lang="en-US" b="1" dirty="0"/>
              <a:t>Media</a:t>
            </a:r>
            <a:r>
              <a:rPr lang="en-US" dirty="0"/>
              <a:t> – partners that provide print and online coordination of local media, including brochures, flyers, radio, television, etc.</a:t>
            </a:r>
          </a:p>
          <a:p>
            <a:pPr marL="342900" indent="-342900">
              <a:buFont typeface="Arial" panose="020B0604020202020204" pitchFamily="34" charset="0"/>
              <a:buChar char="•"/>
            </a:pPr>
            <a:r>
              <a:rPr lang="en-US" b="1" dirty="0"/>
              <a:t>Planning</a:t>
            </a:r>
            <a:r>
              <a:rPr lang="en-US" dirty="0"/>
              <a:t> – partners that chair or coordinate planning of local community programs, coordinate volunteer efforts, and/or awareness and event support.</a:t>
            </a:r>
          </a:p>
          <a:p>
            <a:pPr marL="342900" indent="-342900">
              <a:buFont typeface="Arial" panose="020B0604020202020204" pitchFamily="34" charset="0"/>
              <a:buChar char="•"/>
            </a:pPr>
            <a:r>
              <a:rPr lang="en-US" b="1" dirty="0"/>
              <a:t>Project</a:t>
            </a:r>
            <a:r>
              <a:rPr lang="en-US" dirty="0"/>
              <a:t> — partners that can provide support on short-term project or activity to achieve identified goals within a specified time frame.</a:t>
            </a:r>
          </a:p>
          <a:p>
            <a:pPr marL="342900" indent="-342900">
              <a:buFont typeface="Arial" panose="020B0604020202020204" pitchFamily="34" charset="0"/>
              <a:buChar char="•"/>
            </a:pPr>
            <a:r>
              <a:rPr lang="en-US" b="1" dirty="0"/>
              <a:t>Strategic</a:t>
            </a:r>
            <a:r>
              <a:rPr lang="en-US" dirty="0"/>
              <a:t> — partners that can provide long-term commitments on a committee, project or activity.</a:t>
            </a:r>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endParaRPr lang="en-US" dirty="0" smtClean="0"/>
          </a:p>
        </p:txBody>
      </p:sp>
    </p:spTree>
    <p:extLst>
      <p:ext uri="{BB962C8B-B14F-4D97-AF65-F5344CB8AC3E}">
        <p14:creationId xmlns:p14="http://schemas.microsoft.com/office/powerpoint/2010/main" val="38281736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Build Partnerships</a:t>
            </a:r>
            <a:endParaRPr lang="en-US" dirty="0"/>
          </a:p>
        </p:txBody>
      </p:sp>
      <p:sp>
        <p:nvSpPr>
          <p:cNvPr id="3" name="Content Placeholder 2"/>
          <p:cNvSpPr>
            <a:spLocks noGrp="1"/>
          </p:cNvSpPr>
          <p:nvPr>
            <p:ph sz="half" idx="1"/>
          </p:nvPr>
        </p:nvSpPr>
        <p:spPr/>
        <p:txBody>
          <a:bodyPr/>
          <a:lstStyle/>
          <a:p>
            <a:pPr marL="342900" indent="-342900">
              <a:lnSpc>
                <a:spcPct val="100000"/>
              </a:lnSpc>
              <a:buFont typeface="Arial" panose="020B0604020202020204" pitchFamily="34" charset="0"/>
              <a:buChar char="•"/>
            </a:pPr>
            <a:r>
              <a:rPr lang="en-US" dirty="0" smtClean="0"/>
              <a:t>Identify a common thread(s) to build off</a:t>
            </a:r>
          </a:p>
          <a:p>
            <a:pPr marL="342900" indent="-342900">
              <a:lnSpc>
                <a:spcPct val="100000"/>
              </a:lnSpc>
              <a:buFont typeface="Arial" panose="020B0604020202020204" pitchFamily="34" charset="0"/>
              <a:buChar char="•"/>
            </a:pPr>
            <a:r>
              <a:rPr lang="en-US" dirty="0" smtClean="0"/>
              <a:t>Identify mutual goals</a:t>
            </a:r>
          </a:p>
          <a:p>
            <a:pPr marL="342900" indent="-342900">
              <a:lnSpc>
                <a:spcPct val="100000"/>
              </a:lnSpc>
              <a:buFont typeface="Arial" panose="020B0604020202020204" pitchFamily="34" charset="0"/>
              <a:buChar char="•"/>
            </a:pPr>
            <a:r>
              <a:rPr lang="en-US" dirty="0" smtClean="0"/>
              <a:t>Identify easy and immediate wins</a:t>
            </a:r>
          </a:p>
          <a:p>
            <a:pPr marL="342900" indent="-342900">
              <a:lnSpc>
                <a:spcPct val="100000"/>
              </a:lnSpc>
              <a:buFont typeface="Arial" panose="020B0604020202020204" pitchFamily="34" charset="0"/>
              <a:buChar char="•"/>
            </a:pPr>
            <a:r>
              <a:rPr lang="en-US" dirty="0"/>
              <a:t>Be direct when discussing details</a:t>
            </a:r>
          </a:p>
          <a:p>
            <a:pPr marL="342900" indent="-342900">
              <a:lnSpc>
                <a:spcPct val="100000"/>
              </a:lnSpc>
              <a:buFont typeface="Arial" panose="020B0604020202020204" pitchFamily="34" charset="0"/>
              <a:buChar char="•"/>
            </a:pPr>
            <a:r>
              <a:rPr lang="en-US" dirty="0" smtClean="0"/>
              <a:t>The relationship is a priority</a:t>
            </a:r>
          </a:p>
          <a:p>
            <a:pPr marL="342900" indent="-342900">
              <a:lnSpc>
                <a:spcPct val="100000"/>
              </a:lnSpc>
              <a:buFont typeface="Arial" panose="020B0604020202020204" pitchFamily="34" charset="0"/>
              <a:buChar char="•"/>
            </a:pPr>
            <a:r>
              <a:rPr lang="en-US" dirty="0" smtClean="0"/>
              <a:t>Be generous when discussing what you bring to the partnership; and circle back to </a:t>
            </a:r>
            <a:r>
              <a:rPr lang="en-US" u="sng" dirty="0" smtClean="0"/>
              <a:t>YOU</a:t>
            </a:r>
          </a:p>
          <a:p>
            <a:pPr marL="342900" indent="-342900">
              <a:lnSpc>
                <a:spcPct val="100000"/>
              </a:lnSpc>
              <a:buFont typeface="Arial" panose="020B0604020202020204" pitchFamily="34" charset="0"/>
              <a:buChar char="•"/>
            </a:pPr>
            <a:endParaRPr lang="en-US" dirty="0" smtClean="0"/>
          </a:p>
          <a:p>
            <a:pPr marL="342900" indent="-342900">
              <a:lnSpc>
                <a:spcPct val="100000"/>
              </a:lnSpc>
              <a:buFont typeface="Arial" panose="020B0604020202020204" pitchFamily="34" charset="0"/>
              <a:buChar char="•"/>
            </a:pPr>
            <a:endParaRPr lang="en-US" dirty="0" smtClean="0"/>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1779696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title="Group of adults work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5859" y="2327408"/>
            <a:ext cx="4860807" cy="3232437"/>
          </a:xfrm>
          <a:prstGeom prst="rect">
            <a:avLst/>
          </a:prstGeom>
          <a:ln w="28575">
            <a:solidFill>
              <a:schemeClr val="tx2"/>
            </a:solidFill>
          </a:ln>
        </p:spPr>
      </p:pic>
      <p:sp>
        <p:nvSpPr>
          <p:cNvPr id="2" name="Title 1"/>
          <p:cNvSpPr>
            <a:spLocks noGrp="1"/>
          </p:cNvSpPr>
          <p:nvPr>
            <p:ph type="title"/>
          </p:nvPr>
        </p:nvSpPr>
        <p:spPr>
          <a:xfrm>
            <a:off x="2462925" y="708457"/>
            <a:ext cx="8576136" cy="743000"/>
          </a:xfrm>
        </p:spPr>
        <p:txBody>
          <a:bodyPr/>
          <a:lstStyle/>
          <a:p>
            <a:r>
              <a:rPr lang="en-US" dirty="0" smtClean="0"/>
              <a:t>AWLW Challenge:</a:t>
            </a:r>
            <a:br>
              <a:rPr lang="en-US" dirty="0" smtClean="0"/>
            </a:br>
            <a:r>
              <a:rPr lang="en-US" dirty="0" smtClean="0"/>
              <a:t>Group Activity</a:t>
            </a:r>
            <a:endParaRPr lang="en-US" dirty="0"/>
          </a:p>
        </p:txBody>
      </p:sp>
      <p:sp>
        <p:nvSpPr>
          <p:cNvPr id="4" name="Content Placeholder 3"/>
          <p:cNvSpPr>
            <a:spLocks noGrp="1"/>
          </p:cNvSpPr>
          <p:nvPr>
            <p:ph sz="half" idx="1"/>
          </p:nvPr>
        </p:nvSpPr>
        <p:spPr/>
        <p:txBody>
          <a:bodyPr/>
          <a:lstStyle/>
          <a:p>
            <a:pPr marL="0" indent="0">
              <a:buNone/>
            </a:pPr>
            <a:r>
              <a:rPr lang="en-US" b="1" dirty="0" smtClean="0">
                <a:solidFill>
                  <a:schemeClr val="accent5"/>
                </a:solidFill>
              </a:rPr>
              <a:t>Now, it’s your turn!</a:t>
            </a:r>
          </a:p>
          <a:p>
            <a:pPr marL="0" indent="0">
              <a:buNone/>
            </a:pPr>
            <a:endParaRPr lang="en-US" dirty="0"/>
          </a:p>
        </p:txBody>
      </p:sp>
    </p:spTree>
    <p:extLst>
      <p:ext uri="{BB962C8B-B14F-4D97-AF65-F5344CB8AC3E}">
        <p14:creationId xmlns:p14="http://schemas.microsoft.com/office/powerpoint/2010/main" val="2733860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709737"/>
            <a:ext cx="8388457" cy="743000"/>
          </a:xfrm>
        </p:spPr>
        <p:txBody>
          <a:bodyPr/>
          <a:lstStyle/>
          <a:p>
            <a:r>
              <a:rPr lang="en-US" dirty="0" smtClean="0"/>
              <a:t>Texas Health and Human Services</a:t>
            </a:r>
            <a:endParaRPr lang="en-US" dirty="0"/>
          </a:p>
        </p:txBody>
      </p:sp>
      <p:sp>
        <p:nvSpPr>
          <p:cNvPr id="5" name="Content Placeholder 4"/>
          <p:cNvSpPr txBox="1">
            <a:spLocks noGrp="1"/>
          </p:cNvSpPr>
          <p:nvPr>
            <p:ph sz="half" idx="1"/>
          </p:nvPr>
        </p:nvSpPr>
        <p:spPr>
          <a:xfrm>
            <a:off x="2461631" y="1552371"/>
            <a:ext cx="8980507" cy="5176157"/>
          </a:xfrm>
        </p:spPr>
        <p:txBody>
          <a:bodyPr>
            <a:noAutofit/>
          </a:bodyPr>
          <a:lstStyle/>
          <a:p>
            <a:pPr marL="0" indent="0">
              <a:lnSpc>
                <a:spcPct val="110000"/>
              </a:lnSpc>
              <a:buNone/>
            </a:pPr>
            <a:r>
              <a:rPr lang="en-US" dirty="0" smtClean="0"/>
              <a:t>HHS oversees the operation of the health and human services system. HHS has responsibility for strategic leadership, administrative oversight of Texas health and human services system programs, and provides direct administration of some programs.</a:t>
            </a:r>
          </a:p>
          <a:p>
            <a:pPr marL="0" indent="0">
              <a:lnSpc>
                <a:spcPct val="110000"/>
              </a:lnSpc>
              <a:buNone/>
            </a:pPr>
            <a:r>
              <a:rPr lang="en-US" b="1" dirty="0" smtClean="0">
                <a:solidFill>
                  <a:srgbClr val="B47E00"/>
                </a:solidFill>
              </a:rPr>
              <a:t>HHS oversees:</a:t>
            </a:r>
          </a:p>
          <a:p>
            <a:pPr marL="342900" indent="-342900">
              <a:lnSpc>
                <a:spcPct val="110000"/>
              </a:lnSpc>
              <a:buFont typeface="Arial" panose="020B0604020202020204" pitchFamily="34" charset="0"/>
              <a:buChar char="•"/>
            </a:pPr>
            <a:r>
              <a:rPr lang="en-US" dirty="0" smtClean="0"/>
              <a:t>Eligibility Determination</a:t>
            </a:r>
          </a:p>
          <a:p>
            <a:pPr marL="342900" indent="-342900">
              <a:lnSpc>
                <a:spcPct val="110000"/>
              </a:lnSpc>
              <a:buFont typeface="Arial" panose="020B0604020202020204" pitchFamily="34" charset="0"/>
              <a:buChar char="•"/>
            </a:pPr>
            <a:r>
              <a:rPr lang="en-US" dirty="0" smtClean="0"/>
              <a:t>System Planning and Evaluation</a:t>
            </a:r>
          </a:p>
          <a:p>
            <a:pPr marL="342900" indent="-342900">
              <a:lnSpc>
                <a:spcPct val="110000"/>
              </a:lnSpc>
              <a:buFont typeface="Arial" panose="020B0604020202020204" pitchFamily="34" charset="0"/>
              <a:buChar char="•"/>
            </a:pPr>
            <a:r>
              <a:rPr lang="en-US" dirty="0" smtClean="0"/>
              <a:t>Policy Development and Rule-making</a:t>
            </a:r>
          </a:p>
          <a:p>
            <a:pPr marL="342900" indent="-342900">
              <a:lnSpc>
                <a:spcPct val="110000"/>
              </a:lnSpc>
              <a:buFont typeface="Arial" panose="020B0604020202020204" pitchFamily="34" charset="0"/>
              <a:buChar char="•"/>
            </a:pPr>
            <a:r>
              <a:rPr lang="en-US" dirty="0" smtClean="0"/>
              <a:t>Ombudsman Services</a:t>
            </a:r>
          </a:p>
          <a:p>
            <a:pPr marL="342900" indent="-342900">
              <a:lnSpc>
                <a:spcPct val="110000"/>
              </a:lnSpc>
              <a:buFont typeface="Arial" panose="020B0604020202020204" pitchFamily="34" charset="0"/>
              <a:buChar char="•"/>
            </a:pPr>
            <a:r>
              <a:rPr lang="en-US" dirty="0" smtClean="0"/>
              <a:t>Aging Programs</a:t>
            </a:r>
          </a:p>
        </p:txBody>
      </p:sp>
    </p:spTree>
    <p:extLst>
      <p:ext uri="{BB962C8B-B14F-4D97-AF65-F5344CB8AC3E}">
        <p14:creationId xmlns:p14="http://schemas.microsoft.com/office/powerpoint/2010/main" val="3280412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62925" y="705372"/>
            <a:ext cx="8388457" cy="743000"/>
          </a:xfrm>
        </p:spPr>
        <p:txBody>
          <a:bodyPr/>
          <a:lstStyle/>
          <a:p>
            <a:r>
              <a:rPr lang="en-US" dirty="0" smtClean="0"/>
              <a:t>Activity:</a:t>
            </a:r>
            <a:br>
              <a:rPr lang="en-US" dirty="0" smtClean="0"/>
            </a:br>
            <a:r>
              <a:rPr lang="en-US" dirty="0" smtClean="0"/>
              <a:t>Creating Partnerships </a:t>
            </a:r>
            <a:endParaRPr lang="en-US" dirty="0"/>
          </a:p>
        </p:txBody>
      </p:sp>
      <p:sp>
        <p:nvSpPr>
          <p:cNvPr id="5" name="Content Placeholder 4"/>
          <p:cNvSpPr>
            <a:spLocks noGrp="1"/>
          </p:cNvSpPr>
          <p:nvPr>
            <p:ph sz="half" idx="1"/>
          </p:nvPr>
        </p:nvSpPr>
        <p:spPr>
          <a:xfrm>
            <a:off x="2461631" y="1495727"/>
            <a:ext cx="9668330" cy="5176157"/>
          </a:xfrm>
        </p:spPr>
        <p:txBody>
          <a:bodyPr>
            <a:noAutofit/>
          </a:bodyPr>
          <a:lstStyle/>
          <a:p>
            <a:pPr marL="0" indent="0">
              <a:lnSpc>
                <a:spcPct val="100000"/>
              </a:lnSpc>
              <a:buNone/>
            </a:pPr>
            <a:r>
              <a:rPr lang="en-US" b="1" dirty="0" smtClean="0">
                <a:solidFill>
                  <a:schemeClr val="accent5"/>
                </a:solidFill>
              </a:rPr>
              <a:t>Small group brainstorming</a:t>
            </a:r>
          </a:p>
          <a:p>
            <a:pPr marL="0" indent="0">
              <a:lnSpc>
                <a:spcPct val="100000"/>
              </a:lnSpc>
              <a:buNone/>
            </a:pPr>
            <a:r>
              <a:rPr lang="en-US" dirty="0" smtClean="0"/>
              <a:t>Use this list to help guide discussion:</a:t>
            </a:r>
          </a:p>
          <a:p>
            <a:pPr marL="342900" indent="-342900">
              <a:lnSpc>
                <a:spcPct val="100000"/>
              </a:lnSpc>
              <a:buFont typeface="Arial" panose="020B0604020202020204" pitchFamily="34" charset="0"/>
              <a:buChar char="•"/>
            </a:pPr>
            <a:r>
              <a:rPr lang="en-US" dirty="0" smtClean="0"/>
              <a:t>Introduce yourself and your organization, including</a:t>
            </a:r>
          </a:p>
          <a:p>
            <a:pPr marL="684212" lvl="1" indent="-342900">
              <a:lnSpc>
                <a:spcPct val="100000"/>
              </a:lnSpc>
              <a:buFont typeface="Arial" panose="020B0604020202020204" pitchFamily="34" charset="0"/>
              <a:buChar char="•"/>
            </a:pPr>
            <a:r>
              <a:rPr lang="en-US" dirty="0" smtClean="0"/>
              <a:t>How your organization recruits new consumers</a:t>
            </a:r>
          </a:p>
          <a:p>
            <a:pPr marL="684212" lvl="1" indent="-342900">
              <a:lnSpc>
                <a:spcPct val="100000"/>
              </a:lnSpc>
              <a:buFont typeface="Arial" panose="020B0604020202020204" pitchFamily="34" charset="0"/>
              <a:buChar char="•"/>
            </a:pPr>
            <a:r>
              <a:rPr lang="en-US" dirty="0" smtClean="0"/>
              <a:t>How your organization works with volunteers</a:t>
            </a:r>
          </a:p>
          <a:p>
            <a:pPr marL="684212" lvl="1" indent="-342900">
              <a:lnSpc>
                <a:spcPct val="100000"/>
              </a:lnSpc>
              <a:buFont typeface="Arial" panose="020B0604020202020204" pitchFamily="34" charset="0"/>
              <a:buChar char="•"/>
            </a:pPr>
            <a:r>
              <a:rPr lang="en-US" dirty="0" smtClean="0"/>
              <a:t>Community engagement projects your organization works on</a:t>
            </a:r>
          </a:p>
          <a:p>
            <a:pPr marL="342900" indent="-342900">
              <a:lnSpc>
                <a:spcPct val="100000"/>
              </a:lnSpc>
              <a:buFont typeface="Arial" panose="020B0604020202020204" pitchFamily="34" charset="0"/>
              <a:buChar char="•"/>
            </a:pPr>
            <a:r>
              <a:rPr lang="en-US" dirty="0" smtClean="0"/>
              <a:t>Plan an “engagement” opportunity</a:t>
            </a:r>
          </a:p>
          <a:p>
            <a:pPr marL="684212" lvl="1" indent="-342900">
              <a:buFont typeface="Arial" panose="020B0604020202020204" pitchFamily="34" charset="0"/>
              <a:buChar char="•"/>
            </a:pPr>
            <a:r>
              <a:rPr lang="en-US" dirty="0"/>
              <a:t>Identify </a:t>
            </a:r>
            <a:r>
              <a:rPr lang="en-US" dirty="0" smtClean="0"/>
              <a:t>common </a:t>
            </a:r>
            <a:r>
              <a:rPr lang="en-US" dirty="0"/>
              <a:t>thread(s) to build off</a:t>
            </a:r>
          </a:p>
          <a:p>
            <a:pPr marL="684212" lvl="1" indent="-342900">
              <a:buFont typeface="Arial" panose="020B0604020202020204" pitchFamily="34" charset="0"/>
              <a:buChar char="•"/>
            </a:pPr>
            <a:r>
              <a:rPr lang="en-US" dirty="0"/>
              <a:t>Identify mutual goals</a:t>
            </a:r>
          </a:p>
          <a:p>
            <a:pPr marL="684212" lvl="1" indent="-342900">
              <a:buFont typeface="Arial" panose="020B0604020202020204" pitchFamily="34" charset="0"/>
              <a:buChar char="•"/>
            </a:pPr>
            <a:r>
              <a:rPr lang="en-US" dirty="0"/>
              <a:t>Identify easy and immediate </a:t>
            </a:r>
            <a:r>
              <a:rPr lang="en-US" dirty="0" smtClean="0"/>
              <a:t>wins</a:t>
            </a:r>
          </a:p>
          <a:p>
            <a:pPr marL="342900" indent="-342900">
              <a:lnSpc>
                <a:spcPct val="100000"/>
              </a:lnSpc>
              <a:buFont typeface="Arial" panose="020B0604020202020204" pitchFamily="34" charset="0"/>
              <a:buChar char="•"/>
            </a:pPr>
            <a:r>
              <a:rPr lang="en-US" dirty="0" smtClean="0"/>
              <a:t>Report back to session</a:t>
            </a:r>
          </a:p>
          <a:p>
            <a:pPr marL="0" indent="0">
              <a:lnSpc>
                <a:spcPct val="100000"/>
              </a:lnSpc>
              <a:buNone/>
            </a:pPr>
            <a:endParaRPr lang="en-US" dirty="0"/>
          </a:p>
        </p:txBody>
      </p:sp>
    </p:spTree>
    <p:extLst>
      <p:ext uri="{BB962C8B-B14F-4D97-AF65-F5344CB8AC3E}">
        <p14:creationId xmlns:p14="http://schemas.microsoft.com/office/powerpoint/2010/main" val="2580366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Young female standing next to graphic of though box with gears draw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8035" y="2652221"/>
            <a:ext cx="2904520" cy="2178390"/>
          </a:xfrm>
          <a:prstGeom prst="rect">
            <a:avLst/>
          </a:prstGeom>
          <a:ln w="28575">
            <a:solidFill>
              <a:schemeClr val="tx2"/>
            </a:solidFill>
          </a:ln>
        </p:spPr>
      </p:pic>
      <p:sp>
        <p:nvSpPr>
          <p:cNvPr id="5" name="Title 4"/>
          <p:cNvSpPr>
            <a:spLocks noGrp="1"/>
          </p:cNvSpPr>
          <p:nvPr>
            <p:ph type="title"/>
          </p:nvPr>
        </p:nvSpPr>
        <p:spPr>
          <a:xfrm>
            <a:off x="2462925" y="708457"/>
            <a:ext cx="8388457" cy="743000"/>
          </a:xfrm>
        </p:spPr>
        <p:txBody>
          <a:bodyPr/>
          <a:lstStyle/>
          <a:p>
            <a:r>
              <a:rPr lang="en-US" dirty="0" smtClean="0"/>
              <a:t>Age Well Live Well Challenge</a:t>
            </a:r>
            <a:endParaRPr lang="en-US" dirty="0"/>
          </a:p>
        </p:txBody>
      </p:sp>
      <p:sp>
        <p:nvSpPr>
          <p:cNvPr id="6" name="Content Placeholder 5"/>
          <p:cNvSpPr>
            <a:spLocks noGrp="1"/>
          </p:cNvSpPr>
          <p:nvPr>
            <p:ph sz="half" idx="1"/>
          </p:nvPr>
        </p:nvSpPr>
        <p:spPr>
          <a:xfrm>
            <a:off x="2461631" y="1681843"/>
            <a:ext cx="5622195" cy="5176157"/>
          </a:xfrm>
        </p:spPr>
        <p:txBody>
          <a:bodyPr>
            <a:normAutofit/>
          </a:bodyPr>
          <a:lstStyle/>
          <a:p>
            <a:pPr marL="0" indent="0">
              <a:lnSpc>
                <a:spcPct val="100000"/>
              </a:lnSpc>
              <a:buNone/>
            </a:pPr>
            <a:r>
              <a:rPr lang="en-US" b="1" dirty="0" smtClean="0">
                <a:solidFill>
                  <a:schemeClr val="accent5"/>
                </a:solidFill>
              </a:rPr>
              <a:t>Be Healthy. Be Connected.</a:t>
            </a:r>
            <a:br>
              <a:rPr lang="en-US" b="1" dirty="0" smtClean="0">
                <a:solidFill>
                  <a:schemeClr val="accent5"/>
                </a:solidFill>
              </a:rPr>
            </a:br>
            <a:r>
              <a:rPr lang="en-US" b="1" dirty="0" smtClean="0">
                <a:solidFill>
                  <a:schemeClr val="accent5"/>
                </a:solidFill>
              </a:rPr>
              <a:t>Be informed.</a:t>
            </a:r>
          </a:p>
          <a:p>
            <a:pPr marL="342900" indent="-342900">
              <a:lnSpc>
                <a:spcPct val="100000"/>
              </a:lnSpc>
              <a:buFont typeface="Arial" panose="020B0604020202020204" pitchFamily="34" charset="0"/>
              <a:buChar char="•"/>
            </a:pPr>
            <a:r>
              <a:rPr lang="en-US" dirty="0" smtClean="0"/>
              <a:t>Think about </a:t>
            </a:r>
            <a:r>
              <a:rPr lang="en-US" u="sng" dirty="0" smtClean="0"/>
              <a:t>one</a:t>
            </a:r>
            <a:r>
              <a:rPr lang="en-US" dirty="0" smtClean="0"/>
              <a:t> change you can make for yourself</a:t>
            </a:r>
          </a:p>
          <a:p>
            <a:pPr marL="342900" indent="-342900">
              <a:lnSpc>
                <a:spcPct val="100000"/>
              </a:lnSpc>
              <a:buFont typeface="Arial" panose="020B0604020202020204" pitchFamily="34" charset="0"/>
              <a:buChar char="•"/>
            </a:pPr>
            <a:r>
              <a:rPr lang="en-US" dirty="0" smtClean="0"/>
              <a:t>Think about one change </a:t>
            </a:r>
            <a:r>
              <a:rPr lang="en-US" u="sng" dirty="0" smtClean="0"/>
              <a:t>you</a:t>
            </a:r>
            <a:r>
              <a:rPr lang="en-US" dirty="0" smtClean="0"/>
              <a:t> and/or</a:t>
            </a:r>
            <a:r>
              <a:rPr lang="en-US" u="sng" dirty="0" smtClean="0"/>
              <a:t> your organization</a:t>
            </a:r>
            <a:r>
              <a:rPr lang="en-US" dirty="0" smtClean="0"/>
              <a:t> can make.</a:t>
            </a:r>
          </a:p>
          <a:p>
            <a:pPr marL="342900" indent="-342900">
              <a:lnSpc>
                <a:spcPct val="100000"/>
              </a:lnSpc>
              <a:buFont typeface="Arial" panose="020B0604020202020204" pitchFamily="34" charset="0"/>
              <a:buChar char="•"/>
            </a:pPr>
            <a:r>
              <a:rPr lang="en-US" dirty="0" smtClean="0"/>
              <a:t>Challenge yourself to find a new “partner” at this conference! </a:t>
            </a:r>
          </a:p>
          <a:p>
            <a:pPr marL="342900" indent="-342900">
              <a:lnSpc>
                <a:spcPct val="10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2936457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5" name="Content Placeholder 4"/>
          <p:cNvSpPr>
            <a:spLocks noGrp="1"/>
          </p:cNvSpPr>
          <p:nvPr>
            <p:ph sz="half" idx="1"/>
          </p:nvPr>
        </p:nvSpPr>
        <p:spPr/>
        <p:txBody>
          <a:bodyPr>
            <a:normAutofit/>
          </a:bodyPr>
          <a:lstStyle/>
          <a:p>
            <a:pPr marL="0" indent="0">
              <a:lnSpc>
                <a:spcPct val="100000"/>
              </a:lnSpc>
              <a:buNone/>
            </a:pPr>
            <a:r>
              <a:rPr lang="en-US" b="1" dirty="0" smtClean="0"/>
              <a:t>Texas Health and Human Services </a:t>
            </a:r>
          </a:p>
          <a:p>
            <a:pPr marL="0" indent="0">
              <a:lnSpc>
                <a:spcPct val="100000"/>
              </a:lnSpc>
              <a:buNone/>
            </a:pPr>
            <a:r>
              <a:rPr lang="en-US" dirty="0" smtClean="0"/>
              <a:t>Aging Service Coordination</a:t>
            </a:r>
          </a:p>
          <a:p>
            <a:pPr marL="0" indent="0">
              <a:lnSpc>
                <a:spcPct val="100000"/>
              </a:lnSpc>
              <a:buNone/>
            </a:pPr>
            <a:r>
              <a:rPr lang="en-US" dirty="0" smtClean="0"/>
              <a:t>1-800-889-8595</a:t>
            </a:r>
          </a:p>
          <a:p>
            <a:pPr marL="0" indent="0">
              <a:lnSpc>
                <a:spcPct val="100000"/>
              </a:lnSpc>
              <a:buNone/>
            </a:pPr>
            <a:r>
              <a:rPr lang="en-US" dirty="0" smtClean="0"/>
              <a:t>Holly Riley: </a:t>
            </a:r>
            <a:r>
              <a:rPr lang="en-US" dirty="0" smtClean="0">
                <a:hlinkClick r:id="rId3"/>
              </a:rPr>
              <a:t>Holly.Riley@hhsc.state.tx.us</a:t>
            </a:r>
            <a:r>
              <a:rPr lang="en-US" dirty="0" smtClean="0"/>
              <a:t> </a:t>
            </a:r>
          </a:p>
          <a:p>
            <a:pPr marL="0" indent="0">
              <a:lnSpc>
                <a:spcPct val="100000"/>
              </a:lnSpc>
              <a:buNone/>
            </a:pPr>
            <a:r>
              <a:rPr lang="en-US" dirty="0" smtClean="0"/>
              <a:t>Will Armstrong: </a:t>
            </a:r>
            <a:r>
              <a:rPr lang="en-US" dirty="0" smtClean="0">
                <a:hlinkClick r:id="rId4"/>
              </a:rPr>
              <a:t>Will.Armstrong@hhsc.state.tx.us</a:t>
            </a:r>
            <a:endParaRPr lang="en-US" dirty="0" smtClean="0"/>
          </a:p>
          <a:p>
            <a:pPr marL="0" indent="0">
              <a:lnSpc>
                <a:spcPct val="100000"/>
              </a:lnSpc>
              <a:buNone/>
            </a:pPr>
            <a:endParaRPr lang="en-US" sz="2800" dirty="0"/>
          </a:p>
        </p:txBody>
      </p:sp>
    </p:spTree>
    <p:extLst>
      <p:ext uri="{BB962C8B-B14F-4D97-AF65-F5344CB8AC3E}">
        <p14:creationId xmlns:p14="http://schemas.microsoft.com/office/powerpoint/2010/main" val="3530820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9222052" cy="743000"/>
          </a:xfrm>
        </p:spPr>
        <p:txBody>
          <a:bodyPr/>
          <a:lstStyle/>
          <a:p>
            <a:r>
              <a:rPr lang="en-US" dirty="0" smtClean="0"/>
              <a:t>Aging Services Coordination</a:t>
            </a:r>
            <a:endParaRPr lang="en-US" dirty="0"/>
          </a:p>
        </p:txBody>
      </p:sp>
      <p:sp>
        <p:nvSpPr>
          <p:cNvPr id="5" name="Content Placeholder 2"/>
          <p:cNvSpPr txBox="1">
            <a:spLocks/>
          </p:cNvSpPr>
          <p:nvPr/>
        </p:nvSpPr>
        <p:spPr>
          <a:xfrm>
            <a:off x="2446053" y="1651038"/>
            <a:ext cx="9548722" cy="4018242"/>
          </a:xfrm>
          <a:prstGeom prst="rect">
            <a:avLst/>
          </a:prstGeom>
        </p:spPr>
        <p:txBody>
          <a:bodyPr vert="horz" lIns="91440" tIns="45720" rIns="91440" bIns="45720" rtlCol="0">
            <a:normAutofit/>
          </a:bodyPr>
          <a:lstStyle>
            <a:lvl1pPr marL="341313" indent="-341313" algn="l" defTabSz="914400" rtl="0" eaLnBrk="1" latinLnBrk="0" hangingPunct="1">
              <a:lnSpc>
                <a:spcPct val="90000"/>
              </a:lnSpc>
              <a:spcBef>
                <a:spcPts val="1000"/>
              </a:spcBef>
              <a:buFont typeface="+mj-lt"/>
              <a:buAutoNum type="arabicPeriod"/>
              <a:defRPr sz="2400" kern="1200">
                <a:solidFill>
                  <a:schemeClr val="tx2"/>
                </a:solidFill>
                <a:latin typeface="+mn-lt"/>
                <a:ea typeface="+mn-ea"/>
                <a:cs typeface="+mn-cs"/>
              </a:defRPr>
            </a:lvl1pPr>
            <a:lvl2pPr marL="682625" indent="-341313" algn="l" defTabSz="914400" rtl="0" eaLnBrk="1" latinLnBrk="0" hangingPunct="1">
              <a:lnSpc>
                <a:spcPct val="90000"/>
              </a:lnSpc>
              <a:spcBef>
                <a:spcPts val="500"/>
              </a:spcBef>
              <a:buFont typeface="+mj-lt"/>
              <a:buAutoNum type="alphaLcPeriod"/>
              <a:defRPr sz="2400" kern="1200">
                <a:solidFill>
                  <a:schemeClr val="tx2"/>
                </a:solidFill>
                <a:latin typeface="+mn-lt"/>
                <a:ea typeface="+mn-ea"/>
                <a:cs typeface="+mn-cs"/>
              </a:defRPr>
            </a:lvl2pPr>
            <a:lvl3pPr marL="1085850" indent="-403225" algn="l" defTabSz="914400" rtl="0" eaLnBrk="1" latinLnBrk="0" hangingPunct="1">
              <a:lnSpc>
                <a:spcPct val="90000"/>
              </a:lnSpc>
              <a:spcBef>
                <a:spcPts val="500"/>
              </a:spcBef>
              <a:buFont typeface="+mj-lt"/>
              <a:buAutoNum type="romanLcPeriod"/>
              <a:defRPr sz="2400" kern="1200">
                <a:solidFill>
                  <a:schemeClr val="tx2"/>
                </a:solidFill>
                <a:latin typeface="+mn-lt"/>
                <a:ea typeface="+mn-ea"/>
                <a:cs typeface="+mn-cs"/>
              </a:defRPr>
            </a:lvl3pPr>
            <a:lvl4pPr marL="1085850" indent="0" algn="l" defTabSz="914400" rtl="0" eaLnBrk="1" latinLnBrk="0" hangingPunct="1">
              <a:lnSpc>
                <a:spcPct val="90000"/>
              </a:lnSpc>
              <a:spcBef>
                <a:spcPts val="500"/>
              </a:spcBef>
              <a:buFont typeface="+mj-lt"/>
              <a:buNone/>
              <a:defRPr sz="2400" kern="1200">
                <a:solidFill>
                  <a:schemeClr val="tx2"/>
                </a:solidFill>
                <a:latin typeface="+mn-lt"/>
                <a:ea typeface="+mn-ea"/>
                <a:cs typeface="+mn-cs"/>
              </a:defRPr>
            </a:lvl4pPr>
            <a:lvl5pPr marL="1547812" indent="0" algn="l" defTabSz="914400" rtl="0" eaLnBrk="1" latinLnBrk="0" hangingPunct="1">
              <a:lnSpc>
                <a:spcPct val="90000"/>
              </a:lnSpc>
              <a:spcBef>
                <a:spcPts val="500"/>
              </a:spcBef>
              <a:buFont typeface="+mj-lt"/>
              <a:buNone/>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smtClean="0">
                <a:solidFill>
                  <a:schemeClr val="accent5"/>
                </a:solidFill>
              </a:rPr>
              <a:t>Support older Texans to Age and Live well by:</a:t>
            </a:r>
            <a:endParaRPr lang="en-US" b="1" dirty="0"/>
          </a:p>
          <a:p>
            <a:pPr marL="342900" indent="-342900">
              <a:lnSpc>
                <a:spcPct val="100000"/>
              </a:lnSpc>
              <a:buFont typeface="Arial" panose="020B0604020202020204" pitchFamily="34" charset="0"/>
              <a:buChar char="•"/>
            </a:pPr>
            <a:r>
              <a:rPr lang="en-US" dirty="0" smtClean="0"/>
              <a:t>Connecting and coordinating aging services and programs</a:t>
            </a:r>
          </a:p>
          <a:p>
            <a:pPr marL="342900" indent="-342900">
              <a:lnSpc>
                <a:spcPct val="100000"/>
              </a:lnSpc>
              <a:buFont typeface="Arial" panose="020B0604020202020204" pitchFamily="34" charset="0"/>
              <a:buChar char="•"/>
            </a:pPr>
            <a:r>
              <a:rPr lang="en-US" dirty="0" smtClean="0"/>
              <a:t>Raising awareness of aging issues and available resources</a:t>
            </a:r>
          </a:p>
          <a:p>
            <a:pPr marL="342900" indent="-342900">
              <a:lnSpc>
                <a:spcPct val="100000"/>
              </a:lnSpc>
              <a:buFont typeface="Arial" panose="020B0604020202020204" pitchFamily="34" charset="0"/>
              <a:buChar char="•"/>
            </a:pPr>
            <a:r>
              <a:rPr lang="en-US" dirty="0"/>
              <a:t>Creating innovative programs to meet </a:t>
            </a:r>
            <a:r>
              <a:rPr lang="en-US" dirty="0" smtClean="0"/>
              <a:t>needs </a:t>
            </a:r>
          </a:p>
          <a:p>
            <a:pPr marL="342900" indent="-342900">
              <a:lnSpc>
                <a:spcPct val="100000"/>
              </a:lnSpc>
              <a:buFont typeface="Arial" panose="020B0604020202020204" pitchFamily="34" charset="0"/>
              <a:buChar char="•"/>
            </a:pPr>
            <a:r>
              <a:rPr lang="en-US" dirty="0" smtClean="0"/>
              <a:t>Building </a:t>
            </a:r>
            <a:r>
              <a:rPr lang="en-US" dirty="0"/>
              <a:t>partnerships to enhance and expand existing </a:t>
            </a:r>
            <a:r>
              <a:rPr lang="en-US" dirty="0" smtClean="0"/>
              <a:t>resources</a:t>
            </a:r>
          </a:p>
          <a:p>
            <a:pPr marL="342900" indent="-342900">
              <a:lnSpc>
                <a:spcPct val="100000"/>
              </a:lnSpc>
              <a:buFont typeface="Arial" panose="020B0604020202020204" pitchFamily="34" charset="0"/>
              <a:buChar char="•"/>
            </a:pPr>
            <a:endParaRPr lang="en-US" dirty="0" smtClean="0"/>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3588276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Demographics</a:t>
            </a:r>
            <a:endParaRPr lang="en-US" dirty="0"/>
          </a:p>
        </p:txBody>
      </p:sp>
      <p:sp>
        <p:nvSpPr>
          <p:cNvPr id="4" name="Content Placeholder 3"/>
          <p:cNvSpPr>
            <a:spLocks noGrp="1"/>
          </p:cNvSpPr>
          <p:nvPr>
            <p:ph sz="half" idx="1"/>
          </p:nvPr>
        </p:nvSpPr>
        <p:spPr/>
        <p:txBody>
          <a:bodyPr/>
          <a:lstStyle/>
          <a:p>
            <a:pPr marL="342900" indent="-342900">
              <a:lnSpc>
                <a:spcPct val="100000"/>
              </a:lnSpc>
              <a:buFont typeface="Arial" panose="020B0604020202020204" pitchFamily="34" charset="0"/>
              <a:buChar char="•"/>
            </a:pPr>
            <a:r>
              <a:rPr lang="en-US" smtClean="0"/>
              <a:t>Second most populous and second largest state in the U.S.</a:t>
            </a:r>
          </a:p>
          <a:p>
            <a:pPr marL="342900" indent="-342900">
              <a:lnSpc>
                <a:spcPct val="100000"/>
              </a:lnSpc>
              <a:buFont typeface="Arial" panose="020B0604020202020204" pitchFamily="34" charset="0"/>
              <a:buChar char="•"/>
            </a:pPr>
            <a:r>
              <a:rPr lang="en-US" smtClean="0"/>
              <a:t>Covers over 265,000 square miles</a:t>
            </a:r>
          </a:p>
          <a:p>
            <a:pPr marL="342900" indent="-342900">
              <a:lnSpc>
                <a:spcPct val="100000"/>
              </a:lnSpc>
              <a:buFont typeface="Arial" panose="020B0604020202020204" pitchFamily="34" charset="0"/>
              <a:buChar char="•"/>
            </a:pPr>
            <a:r>
              <a:rPr lang="en-US" smtClean="0"/>
              <a:t>Population: 27+ million residents </a:t>
            </a:r>
          </a:p>
          <a:p>
            <a:pPr marL="342900" indent="-342900">
              <a:lnSpc>
                <a:spcPct val="100000"/>
              </a:lnSpc>
              <a:buFont typeface="Arial" panose="020B0604020202020204" pitchFamily="34" charset="0"/>
              <a:buChar char="•"/>
            </a:pPr>
            <a:r>
              <a:rPr lang="en-US" smtClean="0"/>
              <a:t>Six Texas cities have populations greater than 500,000.</a:t>
            </a:r>
          </a:p>
          <a:p>
            <a:pPr marL="342900" indent="-342900">
              <a:lnSpc>
                <a:spcPct val="100000"/>
              </a:lnSpc>
              <a:buFont typeface="Arial" panose="020B0604020202020204" pitchFamily="34" charset="0"/>
              <a:buChar char="•"/>
            </a:pPr>
            <a:r>
              <a:rPr lang="en-US" smtClean="0"/>
              <a:t>Austin, Fort Worth, and El Paso are among the top 25 largest U.S. cities. </a:t>
            </a:r>
          </a:p>
          <a:p>
            <a:pPr marL="342900" indent="-342900">
              <a:lnSpc>
                <a:spcPct val="100000"/>
              </a:lnSpc>
              <a:buFont typeface="Arial" panose="020B0604020202020204" pitchFamily="34" charset="0"/>
              <a:buChar char="•"/>
            </a:pPr>
            <a:r>
              <a:rPr lang="en-US" smtClean="0"/>
              <a:t>17.6% of residents live below poverty level</a:t>
            </a:r>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4242267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840072" y="1628525"/>
            <a:ext cx="7561682" cy="4683627"/>
          </a:xfrm>
          <a:prstGeom prst="rect">
            <a:avLst/>
          </a:prstGeom>
          <a:ln w="28575">
            <a:solidFill>
              <a:schemeClr val="tx2"/>
            </a:solidFill>
          </a:ln>
        </p:spPr>
      </p:pic>
      <p:sp>
        <p:nvSpPr>
          <p:cNvPr id="11" name="TextBox 10"/>
          <p:cNvSpPr txBox="1"/>
          <p:nvPr/>
        </p:nvSpPr>
        <p:spPr>
          <a:xfrm>
            <a:off x="4960880" y="6385000"/>
            <a:ext cx="3209731" cy="400302"/>
          </a:xfrm>
          <a:prstGeom prst="rect">
            <a:avLst/>
          </a:prstGeom>
          <a:noFill/>
        </p:spPr>
        <p:txBody>
          <a:bodyPr wrap="square" rtlCol="0">
            <a:spAutoFit/>
          </a:bodyPr>
          <a:lstStyle/>
          <a:p>
            <a:pPr algn="ctr"/>
            <a:r>
              <a:rPr lang="en-US" sz="667" dirty="0">
                <a:latin typeface="Arial" panose="020B0604020202020204" pitchFamily="34" charset="0"/>
                <a:cs typeface="Arial" panose="020B0604020202020204" pitchFamily="34" charset="0"/>
              </a:rPr>
              <a:t>Data Source:  Population Projections 2010-2050. Texas Demographic Center.</a:t>
            </a:r>
          </a:p>
          <a:p>
            <a:pPr algn="ctr"/>
            <a:r>
              <a:rPr lang="en-US" sz="667" dirty="0">
                <a:latin typeface="Arial" panose="020B0604020202020204" pitchFamily="34" charset="0"/>
                <a:cs typeface="Arial" panose="020B0604020202020204" pitchFamily="34" charset="0"/>
              </a:rPr>
              <a:t>Prepared by Center for Analytics and Decision Support </a:t>
            </a:r>
          </a:p>
          <a:p>
            <a:pPr algn="ctr"/>
            <a:r>
              <a:rPr lang="en-US" sz="667" dirty="0">
                <a:latin typeface="Arial" panose="020B0604020202020204" pitchFamily="34" charset="0"/>
                <a:cs typeface="Arial" panose="020B0604020202020204" pitchFamily="34" charset="0"/>
              </a:rPr>
              <a:t>May </a:t>
            </a:r>
            <a:r>
              <a:rPr lang="en-US" sz="667" dirty="0" smtClean="0">
                <a:latin typeface="Arial" panose="020B0604020202020204" pitchFamily="34" charset="0"/>
                <a:cs typeface="Arial" panose="020B0604020202020204" pitchFamily="34" charset="0"/>
              </a:rPr>
              <a:t>18</a:t>
            </a:r>
            <a:r>
              <a:rPr lang="en-US" sz="667" dirty="0">
                <a:latin typeface="Arial" panose="020B0604020202020204" pitchFamily="34" charset="0"/>
                <a:cs typeface="Arial" panose="020B0604020202020204" pitchFamily="34" charset="0"/>
              </a:rPr>
              <a:t>, 2017</a:t>
            </a:r>
          </a:p>
        </p:txBody>
      </p:sp>
      <p:sp>
        <p:nvSpPr>
          <p:cNvPr id="3" name="Title 2"/>
          <p:cNvSpPr>
            <a:spLocks noGrp="1"/>
          </p:cNvSpPr>
          <p:nvPr>
            <p:ph type="title"/>
          </p:nvPr>
        </p:nvSpPr>
        <p:spPr>
          <a:xfrm>
            <a:off x="2462925" y="705372"/>
            <a:ext cx="8776912" cy="743000"/>
          </a:xfrm>
        </p:spPr>
        <p:txBody>
          <a:bodyPr/>
          <a:lstStyle/>
          <a:p>
            <a:r>
              <a:rPr lang="en-US" b="1" dirty="0" smtClean="0">
                <a:solidFill>
                  <a:schemeClr val="tx1"/>
                </a:solidFill>
              </a:rPr>
              <a:t>Total Texas Population and Population Age 60 or Older</a:t>
            </a:r>
            <a:endParaRPr lang="en-US" b="1" dirty="0">
              <a:solidFill>
                <a:schemeClr val="tx1"/>
              </a:solidFill>
            </a:endParaRPr>
          </a:p>
        </p:txBody>
      </p:sp>
    </p:spTree>
    <p:extLst>
      <p:ext uri="{BB962C8B-B14F-4D97-AF65-F5344CB8AC3E}">
        <p14:creationId xmlns:p14="http://schemas.microsoft.com/office/powerpoint/2010/main" val="3493926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blip>
          <a:stretch>
            <a:fillRect/>
          </a:stretch>
        </p:blipFill>
        <p:spPr>
          <a:xfrm>
            <a:off x="8185694" y="3540908"/>
            <a:ext cx="3420152" cy="3255546"/>
          </a:xfrm>
          <a:prstGeom prst="rect">
            <a:avLst/>
          </a:prstGeom>
        </p:spPr>
      </p:pic>
      <p:sp>
        <p:nvSpPr>
          <p:cNvPr id="6" name="Title 5"/>
          <p:cNvSpPr>
            <a:spLocks noGrp="1"/>
          </p:cNvSpPr>
          <p:nvPr>
            <p:ph type="title"/>
          </p:nvPr>
        </p:nvSpPr>
        <p:spPr>
          <a:xfrm>
            <a:off x="2462925" y="664912"/>
            <a:ext cx="8760728" cy="743000"/>
          </a:xfrm>
        </p:spPr>
        <p:txBody>
          <a:bodyPr/>
          <a:lstStyle/>
          <a:p>
            <a:r>
              <a:rPr lang="en-US" dirty="0" smtClean="0"/>
              <a:t>Population Age 60 or Older</a:t>
            </a:r>
            <a:endParaRPr lang="en-US" dirty="0"/>
          </a:p>
        </p:txBody>
      </p:sp>
      <p:sp>
        <p:nvSpPr>
          <p:cNvPr id="7" name="Content Placeholder 6"/>
          <p:cNvSpPr>
            <a:spLocks noGrp="1"/>
          </p:cNvSpPr>
          <p:nvPr>
            <p:ph sz="half" idx="1"/>
          </p:nvPr>
        </p:nvSpPr>
        <p:spPr/>
        <p:txBody>
          <a:bodyPr/>
          <a:lstStyle/>
          <a:p>
            <a:pPr marL="342900" indent="-342900">
              <a:lnSpc>
                <a:spcPct val="100000"/>
              </a:lnSpc>
              <a:buFont typeface="Arial" panose="020B0604020202020204" pitchFamily="34" charset="0"/>
              <a:buChar char="•"/>
            </a:pPr>
            <a:r>
              <a:rPr lang="en-US" smtClean="0"/>
              <a:t>Boomers (1946-64) represented 5.6M </a:t>
            </a:r>
          </a:p>
          <a:p>
            <a:pPr marL="342900" indent="-342900">
              <a:lnSpc>
                <a:spcPct val="100000"/>
              </a:lnSpc>
              <a:buFont typeface="Arial" panose="020B0604020202020204" pitchFamily="34" charset="0"/>
              <a:buChar char="•"/>
            </a:pPr>
            <a:r>
              <a:rPr lang="en-US" smtClean="0"/>
              <a:t>20% of Texans age 60 or older are 75-84</a:t>
            </a:r>
          </a:p>
          <a:p>
            <a:pPr marL="684212" lvl="1" indent="-342900">
              <a:lnSpc>
                <a:spcPct val="100000"/>
              </a:lnSpc>
              <a:buFont typeface="Arial" panose="020B0604020202020204" pitchFamily="34" charset="0"/>
              <a:buChar char="•"/>
            </a:pPr>
            <a:r>
              <a:rPr lang="en-US" smtClean="0"/>
              <a:t>Projected increase to 26% by 2030</a:t>
            </a:r>
          </a:p>
          <a:p>
            <a:pPr marL="342900" indent="-342900">
              <a:lnSpc>
                <a:spcPct val="100000"/>
              </a:lnSpc>
              <a:buFont typeface="Arial" panose="020B0604020202020204" pitchFamily="34" charset="0"/>
              <a:buChar char="•"/>
            </a:pPr>
            <a:r>
              <a:rPr lang="en-US" smtClean="0"/>
              <a:t>7% of people age 60 or older are age 85 or older</a:t>
            </a:r>
          </a:p>
          <a:p>
            <a:pPr marL="684212" lvl="1" indent="-342900">
              <a:lnSpc>
                <a:spcPct val="100000"/>
              </a:lnSpc>
              <a:buFont typeface="Arial" panose="020B0604020202020204" pitchFamily="34" charset="0"/>
              <a:buChar char="•"/>
            </a:pPr>
            <a:r>
              <a:rPr lang="en-US" smtClean="0"/>
              <a:t>Projected increase to 13% by 2050 </a:t>
            </a:r>
          </a:p>
          <a:p>
            <a:pPr marL="342900" indent="-342900">
              <a:lnSpc>
                <a:spcPct val="100000"/>
              </a:lnSpc>
              <a:buFont typeface="Arial" panose="020B0604020202020204" pitchFamily="34" charset="0"/>
              <a:buChar char="•"/>
            </a:pPr>
            <a:r>
              <a:rPr lang="en-US" smtClean="0"/>
              <a:t>24% are Hispanic</a:t>
            </a:r>
          </a:p>
          <a:p>
            <a:pPr marL="684212" lvl="1" indent="-342900">
              <a:lnSpc>
                <a:spcPct val="100000"/>
              </a:lnSpc>
              <a:buFont typeface="Arial" panose="020B0604020202020204" pitchFamily="34" charset="0"/>
              <a:buChar char="•"/>
            </a:pPr>
            <a:r>
              <a:rPr lang="en-US" smtClean="0"/>
              <a:t>Projected increase to 43% by 2050</a:t>
            </a:r>
          </a:p>
          <a:p>
            <a:pPr marL="342900" indent="-342900">
              <a:lnSpc>
                <a:spcPct val="100000"/>
              </a:lnSpc>
              <a:buFont typeface="Arial" panose="020B0604020202020204" pitchFamily="34" charset="0"/>
              <a:buChar char="•"/>
            </a:pPr>
            <a:r>
              <a:rPr lang="en-US" smtClean="0"/>
              <a:t>A person that reaches age 65 can expect, on average, to live an additional 19 years</a:t>
            </a:r>
          </a:p>
          <a:p>
            <a:pPr marL="342900" indent="-342900">
              <a:lnSpc>
                <a:spcPct val="100000"/>
              </a:lnSpc>
              <a:buFont typeface="Arial" panose="020B0604020202020204" pitchFamily="34" charset="0"/>
              <a:buChar char="•"/>
            </a:pPr>
            <a:endParaRPr lang="en-US" smtClean="0"/>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101833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blip>
          <a:stretch>
            <a:fillRect/>
          </a:stretch>
        </p:blipFill>
        <p:spPr>
          <a:xfrm>
            <a:off x="8185694" y="3540908"/>
            <a:ext cx="3420152" cy="3255546"/>
          </a:xfrm>
          <a:prstGeom prst="rect">
            <a:avLst/>
          </a:prstGeom>
        </p:spPr>
      </p:pic>
      <p:sp>
        <p:nvSpPr>
          <p:cNvPr id="6" name="Title 5"/>
          <p:cNvSpPr>
            <a:spLocks noGrp="1"/>
          </p:cNvSpPr>
          <p:nvPr>
            <p:ph type="title"/>
          </p:nvPr>
        </p:nvSpPr>
        <p:spPr>
          <a:xfrm>
            <a:off x="2462925" y="664912"/>
            <a:ext cx="8896737" cy="743000"/>
          </a:xfrm>
        </p:spPr>
        <p:txBody>
          <a:bodyPr/>
          <a:lstStyle/>
          <a:p>
            <a:r>
              <a:rPr lang="en-US" dirty="0" smtClean="0"/>
              <a:t>Population Age 60 or Older</a:t>
            </a:r>
            <a:endParaRPr lang="en-US" dirty="0"/>
          </a:p>
        </p:txBody>
      </p:sp>
      <p:sp>
        <p:nvSpPr>
          <p:cNvPr id="7" name="Content Placeholder 6"/>
          <p:cNvSpPr>
            <a:spLocks noGrp="1"/>
          </p:cNvSpPr>
          <p:nvPr>
            <p:ph sz="half" idx="1"/>
          </p:nvPr>
        </p:nvSpPr>
        <p:spPr>
          <a:xfrm>
            <a:off x="2458996" y="1681843"/>
            <a:ext cx="8464378" cy="5114611"/>
          </a:xfrm>
        </p:spPr>
        <p:txBody>
          <a:bodyPr>
            <a:normAutofit/>
          </a:bodyPr>
          <a:lstStyle/>
          <a:p>
            <a:pPr marL="342900" indent="-342900">
              <a:lnSpc>
                <a:spcPct val="100000"/>
              </a:lnSpc>
              <a:buFont typeface="Arial" panose="020B0604020202020204" pitchFamily="34" charset="0"/>
              <a:buChar char="•"/>
            </a:pPr>
            <a:r>
              <a:rPr lang="en-US" dirty="0"/>
              <a:t>10% lived below the Federal Poverty Level </a:t>
            </a:r>
            <a:r>
              <a:rPr lang="en-US" sz="1600" dirty="0"/>
              <a:t>(2015)</a:t>
            </a:r>
          </a:p>
          <a:p>
            <a:pPr marL="342900" indent="-342900">
              <a:lnSpc>
                <a:spcPct val="100000"/>
              </a:lnSpc>
              <a:buFont typeface="Arial" panose="020B0604020202020204" pitchFamily="34" charset="0"/>
              <a:buChar char="•"/>
            </a:pPr>
            <a:r>
              <a:rPr lang="en-US" dirty="0"/>
              <a:t>Social security most frequently cited source of income </a:t>
            </a:r>
            <a:r>
              <a:rPr lang="en-US" sz="1600" dirty="0"/>
              <a:t>(2015) </a:t>
            </a:r>
            <a:endParaRPr lang="en-US" sz="1600" dirty="0" smtClean="0"/>
          </a:p>
          <a:p>
            <a:pPr marL="342900" indent="-342900">
              <a:lnSpc>
                <a:spcPct val="100000"/>
              </a:lnSpc>
              <a:buFont typeface="Arial" panose="020B0604020202020204" pitchFamily="34" charset="0"/>
              <a:buChar char="•"/>
            </a:pPr>
            <a:r>
              <a:rPr lang="en-US" dirty="0" smtClean="0"/>
              <a:t>Approximately 14% were enrolled in Medicaid</a:t>
            </a:r>
          </a:p>
          <a:p>
            <a:pPr marL="342900" indent="-342900">
              <a:lnSpc>
                <a:spcPct val="100000"/>
              </a:lnSpc>
              <a:buFont typeface="Arial" panose="020B0604020202020204" pitchFamily="34" charset="0"/>
              <a:buChar char="•"/>
            </a:pPr>
            <a:r>
              <a:rPr lang="en-US" dirty="0"/>
              <a:t>12% of all Texans lived with a </a:t>
            </a:r>
            <a:r>
              <a:rPr lang="en-US" dirty="0" smtClean="0"/>
              <a:t>disability</a:t>
            </a:r>
          </a:p>
          <a:p>
            <a:pPr marL="684212" lvl="1" indent="-342900">
              <a:lnSpc>
                <a:spcPct val="100000"/>
              </a:lnSpc>
              <a:buFont typeface="Arial" panose="020B0604020202020204" pitchFamily="34" charset="0"/>
              <a:buChar char="•"/>
            </a:pPr>
            <a:r>
              <a:rPr lang="en-US" dirty="0" smtClean="0"/>
              <a:t>35</a:t>
            </a:r>
            <a:r>
              <a:rPr lang="en-US" dirty="0"/>
              <a:t>% of those were age 60 or older </a:t>
            </a:r>
            <a:r>
              <a:rPr lang="en-US" sz="1600" dirty="0"/>
              <a:t>(2015) </a:t>
            </a:r>
          </a:p>
          <a:p>
            <a:pPr marL="342900" indent="-342900">
              <a:lnSpc>
                <a:spcPct val="100000"/>
              </a:lnSpc>
              <a:buFont typeface="Arial" panose="020B0604020202020204" pitchFamily="34" charset="0"/>
              <a:buChar char="•"/>
            </a:pPr>
            <a:r>
              <a:rPr lang="en-US" dirty="0" smtClean="0"/>
              <a:t>29</a:t>
            </a:r>
            <a:r>
              <a:rPr lang="en-US" dirty="0"/>
              <a:t>% of </a:t>
            </a:r>
            <a:r>
              <a:rPr lang="en-US" dirty="0" smtClean="0"/>
              <a:t>Texans 60 </a:t>
            </a:r>
            <a:r>
              <a:rPr lang="en-US" dirty="0"/>
              <a:t>or older are </a:t>
            </a:r>
            <a:r>
              <a:rPr lang="en-US" dirty="0" smtClean="0"/>
              <a:t>employed</a:t>
            </a:r>
          </a:p>
          <a:p>
            <a:pPr marL="684212" lvl="1" indent="-342900">
              <a:lnSpc>
                <a:spcPct val="100000"/>
              </a:lnSpc>
              <a:buFont typeface="Arial" panose="020B0604020202020204" pitchFamily="34" charset="0"/>
              <a:buChar char="•"/>
            </a:pPr>
            <a:r>
              <a:rPr lang="en-US" dirty="0" smtClean="0"/>
              <a:t>56</a:t>
            </a:r>
            <a:r>
              <a:rPr lang="en-US" dirty="0"/>
              <a:t>% are age 60-64 </a:t>
            </a:r>
            <a:r>
              <a:rPr lang="en-US" sz="1600" dirty="0" smtClean="0"/>
              <a:t>(2015)</a:t>
            </a:r>
            <a:endParaRPr lang="en-US" sz="1600" dirty="0"/>
          </a:p>
          <a:p>
            <a:pPr marL="342900" indent="-342900">
              <a:lnSpc>
                <a:spcPct val="100000"/>
              </a:lnSpc>
              <a:buFont typeface="Arial" panose="020B0604020202020204" pitchFamily="34" charset="0"/>
              <a:buChar char="•"/>
            </a:pPr>
            <a:endParaRPr lang="en-US" dirty="0" smtClean="0"/>
          </a:p>
          <a:p>
            <a:pPr marL="342900" indent="-342900">
              <a:lnSpc>
                <a:spcPct val="100000"/>
              </a:lnSpc>
              <a:buFont typeface="Arial" panose="020B0604020202020204" pitchFamily="34" charset="0"/>
              <a:buChar char="•"/>
            </a:pPr>
            <a:endParaRPr lang="en-US" sz="1000" dirty="0" smtClean="0"/>
          </a:p>
        </p:txBody>
      </p:sp>
    </p:spTree>
    <p:extLst>
      <p:ext uri="{BB962C8B-B14F-4D97-AF65-F5344CB8AC3E}">
        <p14:creationId xmlns:p14="http://schemas.microsoft.com/office/powerpoint/2010/main" val="4056246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0315_THCCA Annual Mtg_4.11.18_CF" id="{1145B04B-7D5F-4FF1-A2DD-9AA1B4AA20D8}" vid="{EC7D04EA-B81B-42D8-B840-2602BF0B7408}"/>
    </a:ext>
  </a:extLst>
</a:theme>
</file>

<file path=ppt/theme/theme2.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0315_THCCA Annual Mtg_4.11.18_CF" id="{1145B04B-7D5F-4FF1-A2DD-9AA1B4AA20D8}" vid="{5065236E-26BD-48E0-9995-57DF0B9AF8AB}"/>
    </a:ext>
  </a:extLst>
</a:theme>
</file>

<file path=ppt/theme/theme3.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20180315_THCCA Annual Mtg_4.11.18_CF</Template>
  <TotalTime>2350</TotalTime>
  <Words>3303</Words>
  <Application>Microsoft Office PowerPoint</Application>
  <PresentationFormat>Widescreen</PresentationFormat>
  <Paragraphs>383</Paragraphs>
  <Slides>42</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Rockwell</vt:lpstr>
      <vt:lpstr>Verdana</vt:lpstr>
      <vt:lpstr>Dark Room</vt:lpstr>
      <vt:lpstr>Bright Room</vt:lpstr>
      <vt:lpstr>Age Well Live Well</vt:lpstr>
      <vt:lpstr>Learning Objectives</vt:lpstr>
      <vt:lpstr>Session Agenda</vt:lpstr>
      <vt:lpstr>Texas Health and Human Services</vt:lpstr>
      <vt:lpstr>Aging Services Coordination</vt:lpstr>
      <vt:lpstr>Texas Demographics</vt:lpstr>
      <vt:lpstr>Total Texas Population and Population Age 60 or Older</vt:lpstr>
      <vt:lpstr>Population Age 60 or Older</vt:lpstr>
      <vt:lpstr>Population Age 60 or Older</vt:lpstr>
      <vt:lpstr>Aging Texas Well</vt:lpstr>
      <vt:lpstr>Aging Texas Well Advisory Committee </vt:lpstr>
      <vt:lpstr>Age Well Live Well</vt:lpstr>
      <vt:lpstr>Age Well Live Well</vt:lpstr>
      <vt:lpstr>PowerPoint Presentation</vt:lpstr>
      <vt:lpstr>Be Healthy</vt:lpstr>
      <vt:lpstr>Be Healthy: Texercise</vt:lpstr>
      <vt:lpstr>Be Healthy: Texercise</vt:lpstr>
      <vt:lpstr>Be Healthy: Texercise</vt:lpstr>
      <vt:lpstr>Be Healthy: Texercise</vt:lpstr>
      <vt:lpstr>PowerPoint Presentation</vt:lpstr>
      <vt:lpstr>Be Connected</vt:lpstr>
      <vt:lpstr>Be Connected: Silver Lining</vt:lpstr>
      <vt:lpstr>Be Connected: Innovators in Aging</vt:lpstr>
      <vt:lpstr>Be Connected:  CMP Funds</vt:lpstr>
      <vt:lpstr>Be Connected:  VISTA</vt:lpstr>
      <vt:lpstr>PowerPoint Presentation</vt:lpstr>
      <vt:lpstr>Be Informed: Fact Sheets</vt:lpstr>
      <vt:lpstr>Be Informed: Media Outreach</vt:lpstr>
      <vt:lpstr>Be Informed: Outreach</vt:lpstr>
      <vt:lpstr>Be Informed: Texas Talks</vt:lpstr>
      <vt:lpstr>Be Informed: Texas Talks</vt:lpstr>
      <vt:lpstr>Be Informed: AWLW Toolkit</vt:lpstr>
      <vt:lpstr>Stretch Break</vt:lpstr>
      <vt:lpstr>Partners</vt:lpstr>
      <vt:lpstr>Partners</vt:lpstr>
      <vt:lpstr>AWLW Partners </vt:lpstr>
      <vt:lpstr>Types of Partners</vt:lpstr>
      <vt:lpstr>How to Build Partnerships</vt:lpstr>
      <vt:lpstr>AWLW Challenge: Group Activity</vt:lpstr>
      <vt:lpstr>Activity: Creating Partnerships </vt:lpstr>
      <vt:lpstr>Age Well Live Well Challenge</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Well Live Well</dc:title>
  <dc:creator>Frost,Camden (HHSC)</dc:creator>
  <cp:lastModifiedBy>Armstrong,Will S (HHSC/DADS)</cp:lastModifiedBy>
  <cp:revision>85</cp:revision>
  <cp:lastPrinted>2018-03-26T21:09:58Z</cp:lastPrinted>
  <dcterms:created xsi:type="dcterms:W3CDTF">2018-03-16T13:17:54Z</dcterms:created>
  <dcterms:modified xsi:type="dcterms:W3CDTF">2018-04-30T17:36:39Z</dcterms:modified>
</cp:coreProperties>
</file>